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12" r:id="rId2"/>
    <p:sldId id="286" r:id="rId3"/>
    <p:sldId id="302" r:id="rId4"/>
    <p:sldId id="289" r:id="rId5"/>
    <p:sldId id="296" r:id="rId6"/>
    <p:sldId id="298" r:id="rId7"/>
    <p:sldId id="313" r:id="rId8"/>
    <p:sldId id="314" r:id="rId9"/>
    <p:sldId id="315" r:id="rId10"/>
    <p:sldId id="316" r:id="rId11"/>
    <p:sldId id="317" r:id="rId12"/>
    <p:sldId id="318" r:id="rId13"/>
    <p:sldId id="287" r:id="rId14"/>
    <p:sldId id="281" r:id="rId15"/>
    <p:sldId id="257" r:id="rId16"/>
    <p:sldId id="320" r:id="rId17"/>
    <p:sldId id="274" r:id="rId18"/>
    <p:sldId id="301" r:id="rId19"/>
    <p:sldId id="292" r:id="rId20"/>
    <p:sldId id="311" r:id="rId21"/>
    <p:sldId id="294" r:id="rId22"/>
    <p:sldId id="295" r:id="rId23"/>
    <p:sldId id="322" r:id="rId24"/>
    <p:sldId id="272" r:id="rId25"/>
    <p:sldId id="307" r:id="rId26"/>
    <p:sldId id="319" r:id="rId27"/>
    <p:sldId id="308" r:id="rId28"/>
    <p:sldId id="309" r:id="rId29"/>
    <p:sldId id="304" r:id="rId30"/>
    <p:sldId id="323" r:id="rId31"/>
  </p:sldIdLst>
  <p:sldSz cx="12192000" cy="6858000"/>
  <p:notesSz cx="9144000" cy="6858000"/>
  <p:defaultTextStyle>
    <a:defPPr>
      <a:defRPr lang="en-US"/>
    </a:defPPr>
    <a:lvl1pPr algn="l" rtl="0" fontAlgn="base">
      <a:spcBef>
        <a:spcPct val="0"/>
      </a:spcBef>
      <a:spcAft>
        <a:spcPct val="0"/>
      </a:spcAft>
      <a:defRPr kern="1200">
        <a:solidFill>
          <a:srgbClr val="063857"/>
        </a:solidFill>
        <a:latin typeface="Arial" charset="0"/>
        <a:ea typeface="+mn-ea"/>
        <a:cs typeface="Arial" charset="0"/>
      </a:defRPr>
    </a:lvl1pPr>
    <a:lvl2pPr marL="457200" algn="l" rtl="0" fontAlgn="base">
      <a:spcBef>
        <a:spcPct val="0"/>
      </a:spcBef>
      <a:spcAft>
        <a:spcPct val="0"/>
      </a:spcAft>
      <a:defRPr kern="1200">
        <a:solidFill>
          <a:srgbClr val="063857"/>
        </a:solidFill>
        <a:latin typeface="Arial" charset="0"/>
        <a:ea typeface="+mn-ea"/>
        <a:cs typeface="Arial" charset="0"/>
      </a:defRPr>
    </a:lvl2pPr>
    <a:lvl3pPr marL="914400" algn="l" rtl="0" fontAlgn="base">
      <a:spcBef>
        <a:spcPct val="0"/>
      </a:spcBef>
      <a:spcAft>
        <a:spcPct val="0"/>
      </a:spcAft>
      <a:defRPr kern="1200">
        <a:solidFill>
          <a:srgbClr val="063857"/>
        </a:solidFill>
        <a:latin typeface="Arial" charset="0"/>
        <a:ea typeface="+mn-ea"/>
        <a:cs typeface="Arial" charset="0"/>
      </a:defRPr>
    </a:lvl3pPr>
    <a:lvl4pPr marL="1371600" algn="l" rtl="0" fontAlgn="base">
      <a:spcBef>
        <a:spcPct val="0"/>
      </a:spcBef>
      <a:spcAft>
        <a:spcPct val="0"/>
      </a:spcAft>
      <a:defRPr kern="1200">
        <a:solidFill>
          <a:srgbClr val="063857"/>
        </a:solidFill>
        <a:latin typeface="Arial" charset="0"/>
        <a:ea typeface="+mn-ea"/>
        <a:cs typeface="Arial" charset="0"/>
      </a:defRPr>
    </a:lvl4pPr>
    <a:lvl5pPr marL="1828800" algn="l" rtl="0" fontAlgn="base">
      <a:spcBef>
        <a:spcPct val="0"/>
      </a:spcBef>
      <a:spcAft>
        <a:spcPct val="0"/>
      </a:spcAft>
      <a:defRPr kern="1200">
        <a:solidFill>
          <a:srgbClr val="063857"/>
        </a:solidFill>
        <a:latin typeface="Arial" charset="0"/>
        <a:ea typeface="+mn-ea"/>
        <a:cs typeface="Arial" charset="0"/>
      </a:defRPr>
    </a:lvl5pPr>
    <a:lvl6pPr marL="2286000" algn="l" defTabSz="914400" rtl="0" eaLnBrk="1" latinLnBrk="0" hangingPunct="1">
      <a:defRPr kern="1200">
        <a:solidFill>
          <a:srgbClr val="063857"/>
        </a:solidFill>
        <a:latin typeface="Arial" charset="0"/>
        <a:ea typeface="+mn-ea"/>
        <a:cs typeface="Arial" charset="0"/>
      </a:defRPr>
    </a:lvl6pPr>
    <a:lvl7pPr marL="2743200" algn="l" defTabSz="914400" rtl="0" eaLnBrk="1" latinLnBrk="0" hangingPunct="1">
      <a:defRPr kern="1200">
        <a:solidFill>
          <a:srgbClr val="063857"/>
        </a:solidFill>
        <a:latin typeface="Arial" charset="0"/>
        <a:ea typeface="+mn-ea"/>
        <a:cs typeface="Arial" charset="0"/>
      </a:defRPr>
    </a:lvl7pPr>
    <a:lvl8pPr marL="3200400" algn="l" defTabSz="914400" rtl="0" eaLnBrk="1" latinLnBrk="0" hangingPunct="1">
      <a:defRPr kern="1200">
        <a:solidFill>
          <a:srgbClr val="063857"/>
        </a:solidFill>
        <a:latin typeface="Arial" charset="0"/>
        <a:ea typeface="+mn-ea"/>
        <a:cs typeface="Arial" charset="0"/>
      </a:defRPr>
    </a:lvl8pPr>
    <a:lvl9pPr marL="3657600" algn="l" defTabSz="914400" rtl="0" eaLnBrk="1" latinLnBrk="0" hangingPunct="1">
      <a:defRPr kern="1200">
        <a:solidFill>
          <a:srgbClr val="063857"/>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8" autoAdjust="0"/>
    <p:restoredTop sz="86387" autoAdjust="0"/>
  </p:normalViewPr>
  <p:slideViewPr>
    <p:cSldViewPr snapToGrid="0">
      <p:cViewPr varScale="1">
        <p:scale>
          <a:sx n="82" d="100"/>
          <a:sy n="82" d="100"/>
        </p:scale>
        <p:origin x="114" y="7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9" d="100"/>
          <a:sy n="129" d="100"/>
        </p:scale>
        <p:origin x="130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8851"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175257B-7494-40D9-874F-3B4928CB5F3D}" type="datetimeFigureOut">
              <a:rPr lang="en-US"/>
              <a:pPr>
                <a:defRPr/>
              </a:pPr>
              <a:t>4/23/2019</a:t>
            </a:fld>
            <a:endParaRPr lang="en-US"/>
          </a:p>
        </p:txBody>
      </p:sp>
      <p:sp>
        <p:nvSpPr>
          <p:cNvPr id="78852"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8853"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972583-2F8C-45BD-87ED-74DFBAD36C1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cs typeface="+mn-cs"/>
              </a:defRPr>
            </a:lvl1pPr>
          </a:lstStyle>
          <a:p>
            <a:pPr>
              <a:defRPr/>
            </a:pPr>
            <a:fld id="{E1F582F9-DF6B-4392-8E8E-DE83AACAD372}" type="datetimeFigureOut">
              <a:rPr lang="en-CA"/>
              <a:pPr>
                <a:defRPr/>
              </a:pPr>
              <a:t>2019-04-23</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cs typeface="+mn-cs"/>
              </a:defRPr>
            </a:lvl1pPr>
          </a:lstStyle>
          <a:p>
            <a:pPr>
              <a:defRPr/>
            </a:pPr>
            <a:fld id="{BB549245-BD43-4F4E-A54C-A59EF9D30D00}"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CA" sz="1600" dirty="0" smtClean="0"/>
              <a:t>I recently returned from a trip to Nepal, and </a:t>
            </a:r>
            <a:r>
              <a:rPr lang="en-CA" sz="1600" dirty="0"/>
              <a:t>I</a:t>
            </a:r>
            <a:r>
              <a:rPr lang="en-CA" sz="1600" dirty="0" smtClean="0"/>
              <a:t> noticed that when I would ask a Nepalese person a question that started with why, </a:t>
            </a:r>
            <a:r>
              <a:rPr lang="en-CA" sz="1600" dirty="0" smtClean="0"/>
              <a:t>they </a:t>
            </a:r>
            <a:r>
              <a:rPr lang="en-CA" sz="1600" dirty="0" smtClean="0"/>
              <a:t>would shrug their shoulders, and answer, </a:t>
            </a:r>
            <a:r>
              <a:rPr lang="en-CA" sz="1600" dirty="0" smtClean="0"/>
              <a:t>‘why not’.</a:t>
            </a:r>
            <a:endParaRPr lang="en-CA" sz="1600" dirty="0" smtClean="0"/>
          </a:p>
          <a:p>
            <a:pPr eaLnBrk="1" hangingPunct="1">
              <a:lnSpc>
                <a:spcPct val="90000"/>
              </a:lnSpc>
              <a:spcBef>
                <a:spcPct val="0"/>
              </a:spcBef>
            </a:pPr>
            <a:r>
              <a:rPr lang="en-CA" sz="1600" dirty="0" smtClean="0"/>
              <a:t>This seemed like a reasonable response, and one that could answer the question ‘why biomass’, but would make for a very quick presentation. So I thought I should dig deeper into the subject.</a:t>
            </a:r>
          </a:p>
          <a:p>
            <a:pPr eaLnBrk="1" hangingPunct="1">
              <a:lnSpc>
                <a:spcPct val="90000"/>
              </a:lnSpc>
              <a:spcBef>
                <a:spcPct val="0"/>
              </a:spcBef>
            </a:pPr>
            <a:endParaRPr lang="en-CA" sz="1600" dirty="0" smtClean="0"/>
          </a:p>
          <a:p>
            <a:pPr eaLnBrk="1" hangingPunct="1">
              <a:lnSpc>
                <a:spcPct val="90000"/>
              </a:lnSpc>
              <a:spcBef>
                <a:spcPct val="0"/>
              </a:spcBef>
            </a:pPr>
            <a:r>
              <a:rPr lang="en-CA" sz="1600" dirty="0" smtClean="0"/>
              <a:t>Before I start, I have a confession to make. Its not a ‘forgive me father for I have sinned’ type of confession; its more of a disclosure.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889F7-76EB-4EEC-8BA1-F92DE7478D09}" type="slidenum">
              <a:rPr lang="en-CA">
                <a:cs typeface="Arial" charset="0"/>
              </a:rPr>
              <a:pPr fontAlgn="base">
                <a:spcBef>
                  <a:spcPct val="0"/>
                </a:spcBef>
                <a:spcAft>
                  <a:spcPct val="0"/>
                </a:spcAft>
                <a:defRPr/>
              </a:pPr>
              <a:t>1</a:t>
            </a:fld>
            <a:endParaRPr lang="en-C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CA" sz="1800" dirty="0" err="1" smtClean="0"/>
              <a:t>Kwadacha</a:t>
            </a:r>
            <a:r>
              <a:rPr lang="en-CA" sz="1800" dirty="0" smtClean="0"/>
              <a:t> first nation is in north eastern </a:t>
            </a:r>
            <a:r>
              <a:rPr lang="en-CA" sz="1800" dirty="0" err="1" smtClean="0"/>
              <a:t>bc</a:t>
            </a:r>
            <a:r>
              <a:rPr lang="en-CA" sz="1800" dirty="0" smtClean="0"/>
              <a:t>, in fort ware.</a:t>
            </a:r>
          </a:p>
          <a:p>
            <a:pPr eaLnBrk="1" hangingPunct="1">
              <a:lnSpc>
                <a:spcPct val="90000"/>
              </a:lnSpc>
              <a:spcBef>
                <a:spcPct val="0"/>
              </a:spcBef>
            </a:pPr>
            <a:r>
              <a:rPr lang="en-CA" sz="1800" dirty="0" smtClean="0"/>
              <a:t>They installed a spanner </a:t>
            </a:r>
            <a:r>
              <a:rPr lang="en-CA" sz="1800" dirty="0" err="1" smtClean="0"/>
              <a:t>chp</a:t>
            </a:r>
            <a:r>
              <a:rPr lang="en-CA" sz="1800" dirty="0" smtClean="0"/>
              <a:t> system about three years ago, and it has been running since. It provides electricity to the community and heat to the school and greenhouse. They are producing veggies in the greenhouse, and I got to see some of the produce in a store when I was visiting the neighboring community of  </a:t>
            </a:r>
            <a:r>
              <a:rPr lang="en-CA" sz="1800" dirty="0" err="1" smtClean="0"/>
              <a:t>of</a:t>
            </a:r>
            <a:r>
              <a:rPr lang="en-CA" sz="1800" dirty="0" smtClean="0"/>
              <a:t> </a:t>
            </a:r>
            <a:r>
              <a:rPr lang="en-CA" sz="1800" dirty="0" err="1" smtClean="0"/>
              <a:t>tseh</a:t>
            </a:r>
            <a:r>
              <a:rPr lang="en-CA" sz="1800" dirty="0" smtClean="0"/>
              <a:t> key dene.</a:t>
            </a:r>
          </a:p>
          <a:p>
            <a:pPr eaLnBrk="1" hangingPunct="1">
              <a:lnSpc>
                <a:spcPct val="90000"/>
              </a:lnSpc>
              <a:spcBef>
                <a:spcPct val="0"/>
              </a:spcBef>
            </a:pPr>
            <a:r>
              <a:rPr lang="en-CA" sz="1800" dirty="0" smtClean="0"/>
              <a:t>From what I hear the system is running well. There is an issue around the amount to fines that are produced from chipping. They are looking into purchasing  </a:t>
            </a:r>
            <a:r>
              <a:rPr lang="en-CA" sz="1800" dirty="0" smtClean="0"/>
              <a:t>briquette </a:t>
            </a:r>
            <a:r>
              <a:rPr lang="en-CA" sz="1800" dirty="0" smtClean="0"/>
              <a:t>manufacturing equipment to make use the fines.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92065-7817-4A60-B12C-4E0CC291FA23}" type="slidenum">
              <a:rPr lang="en-CA">
                <a:cs typeface="Arial" charset="0"/>
              </a:rPr>
              <a:pPr fontAlgn="base">
                <a:spcBef>
                  <a:spcPct val="0"/>
                </a:spcBef>
                <a:spcAft>
                  <a:spcPct val="0"/>
                </a:spcAft>
                <a:defRPr/>
              </a:pPr>
              <a:t>10</a:t>
            </a:fld>
            <a:endParaRPr lang="en-C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err="1" smtClean="0"/>
              <a:t>Tsey</a:t>
            </a:r>
            <a:r>
              <a:rPr lang="en-CA" sz="1800" dirty="0" smtClean="0"/>
              <a:t> </a:t>
            </a:r>
            <a:r>
              <a:rPr lang="en-CA" sz="1800" dirty="0" err="1" smtClean="0"/>
              <a:t>keh</a:t>
            </a:r>
            <a:r>
              <a:rPr lang="en-CA" sz="1800" dirty="0" smtClean="0"/>
              <a:t> dene is also in north eastern </a:t>
            </a:r>
            <a:r>
              <a:rPr lang="en-CA" sz="1800" dirty="0" err="1" smtClean="0"/>
              <a:t>bc</a:t>
            </a:r>
            <a:r>
              <a:rPr lang="en-CA" sz="1800" dirty="0" smtClean="0"/>
              <a:t>, located on </a:t>
            </a:r>
            <a:r>
              <a:rPr lang="en-CA" sz="1800" dirty="0"/>
              <a:t>W</a:t>
            </a:r>
            <a:r>
              <a:rPr lang="en-CA" sz="1800" dirty="0" smtClean="0"/>
              <a:t>illiston </a:t>
            </a:r>
            <a:r>
              <a:rPr lang="en-CA" sz="1800" dirty="0" smtClean="0"/>
              <a:t>reservoir.. They have been investigating installing a CHP system into the community for many years; the project has been resurrected and they are currently working on a power agreement with </a:t>
            </a:r>
            <a:r>
              <a:rPr lang="en-CA" sz="1800" dirty="0" err="1" smtClean="0"/>
              <a:t>bc</a:t>
            </a:r>
            <a:r>
              <a:rPr lang="en-CA" sz="1800" dirty="0" smtClean="0"/>
              <a:t> hydro. </a:t>
            </a:r>
            <a:r>
              <a:rPr lang="en-CA" sz="1800" dirty="0" smtClean="0"/>
              <a:t>The intent is for the system to be powered using log debris that remained in the reservoir after the </a:t>
            </a:r>
            <a:r>
              <a:rPr lang="en-CA" sz="1800" dirty="0"/>
              <a:t>W</a:t>
            </a:r>
            <a:r>
              <a:rPr lang="en-CA" sz="1800" dirty="0" smtClean="0"/>
              <a:t>illiston </a:t>
            </a:r>
            <a:r>
              <a:rPr lang="en-CA" sz="1800" dirty="0" smtClean="0"/>
              <a:t>lake was flooded to construct the WAC bennet dam.  This debris is collected from the reservoir as it’s a safety hazard and burned in piles.  I was recently at a community engagement event hosted by </a:t>
            </a:r>
            <a:r>
              <a:rPr lang="en-CA" sz="1800" dirty="0" err="1" smtClean="0"/>
              <a:t>Tsey</a:t>
            </a:r>
            <a:r>
              <a:rPr lang="en-CA" sz="1800" dirty="0" smtClean="0"/>
              <a:t> </a:t>
            </a:r>
            <a:r>
              <a:rPr lang="en-CA" sz="1800" dirty="0" err="1" smtClean="0"/>
              <a:t>Keh</a:t>
            </a:r>
            <a:r>
              <a:rPr lang="en-CA" sz="1800" dirty="0" smtClean="0"/>
              <a:t> Dene, and there was huge support for the project.</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09700-DFEA-4FC4-93E4-4969BA844262}" type="slidenum">
              <a:rPr lang="en-CA">
                <a:cs typeface="Arial" charset="0"/>
              </a:rPr>
              <a:pPr fontAlgn="base">
                <a:spcBef>
                  <a:spcPct val="0"/>
                </a:spcBef>
                <a:spcAft>
                  <a:spcPct val="0"/>
                </a:spcAft>
                <a:defRPr/>
              </a:pPr>
              <a:t>11</a:t>
            </a:fld>
            <a:endParaRPr lang="en-CA">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Most of you are now familiar with the Teslin project. We toured there last week, and believe me, I have never seen so many people so excited about heating. They love talking about the project and showing off their red hot </a:t>
            </a:r>
            <a:r>
              <a:rPr lang="en-CA" sz="1800" dirty="0" err="1" smtClean="0"/>
              <a:t>hargassner</a:t>
            </a:r>
            <a:r>
              <a:rPr lang="en-CA" sz="1800" dirty="0" smtClean="0"/>
              <a:t> units.  NRCan was there when they bought their first 10 units and now they are installed in housing units, and have a chip storage shed and are looking into purchasing and installing more units.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E2539-8EB6-4ADD-B9AF-1CF85A5C01EC}" type="slidenum">
              <a:rPr lang="en-CA">
                <a:cs typeface="Arial" charset="0"/>
              </a:rPr>
              <a:pPr fontAlgn="base">
                <a:spcBef>
                  <a:spcPct val="0"/>
                </a:spcBef>
                <a:spcAft>
                  <a:spcPct val="0"/>
                </a:spcAft>
                <a:defRPr/>
              </a:pPr>
              <a:t>12</a:t>
            </a:fld>
            <a:endParaRPr lang="en-CA">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smtClean="0"/>
              <a:t>These are some of the comments that I have heard from communities that are using bioenergy. </a:t>
            </a:r>
          </a:p>
          <a:p>
            <a:pPr eaLnBrk="1" hangingPunct="1">
              <a:spcBef>
                <a:spcPct val="0"/>
              </a:spcBef>
            </a:pPr>
            <a:endParaRPr lang="en-US" sz="1800" dirty="0" smtClean="0"/>
          </a:p>
          <a:p>
            <a:pPr eaLnBrk="1" hangingPunct="1">
              <a:spcBef>
                <a:spcPct val="0"/>
              </a:spcBef>
            </a:pPr>
            <a:r>
              <a:rPr lang="en-US" sz="1800" dirty="0" smtClean="0"/>
              <a:t>There seems to be a lot of pride that are associated with these systems.</a:t>
            </a:r>
          </a:p>
          <a:p>
            <a:pPr eaLnBrk="1" hangingPunct="1">
              <a:spcBef>
                <a:spcPct val="0"/>
              </a:spcBef>
            </a:pPr>
            <a:endParaRPr lang="en-US" sz="1800" dirty="0" smtClean="0"/>
          </a:p>
          <a:p>
            <a:pPr eaLnBrk="1" hangingPunct="1">
              <a:spcBef>
                <a:spcPct val="0"/>
              </a:spcBef>
            </a:pPr>
            <a:r>
              <a:rPr lang="en-US" sz="1800" dirty="0" smtClean="0"/>
              <a:t>One fellow we visited last week said that the purchase of this biomass system ‘changed his life”. He calls the machine his sweetheart.</a:t>
            </a:r>
          </a:p>
          <a:p>
            <a:pPr eaLnBrk="1" hangingPunct="1">
              <a:spcBef>
                <a:spcPct val="0"/>
              </a:spcBef>
            </a:pPr>
            <a:endParaRPr lang="en-US" sz="1800" dirty="0" smtClean="0"/>
          </a:p>
          <a:p>
            <a:pPr eaLnBrk="1" hangingPunct="1">
              <a:spcBef>
                <a:spcPct val="0"/>
              </a:spcBef>
            </a:pPr>
            <a:endParaRPr lang="en-CA" dirty="0" smtClean="0"/>
          </a:p>
          <a:p>
            <a:pPr eaLnBrk="1" hangingPunct="1">
              <a:spcBef>
                <a:spcPct val="0"/>
              </a:spcBef>
            </a:pPr>
            <a:endParaRPr lang="en-CA"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C82D3-36FF-4AC3-9283-E3EA02D54165}" type="slidenum">
              <a:rPr lang="en-CA">
                <a:cs typeface="Arial" charset="0"/>
              </a:rPr>
              <a:pPr fontAlgn="base">
                <a:spcBef>
                  <a:spcPct val="0"/>
                </a:spcBef>
                <a:spcAft>
                  <a:spcPct val="0"/>
                </a:spcAft>
                <a:defRPr/>
              </a:pPr>
              <a:t>13</a:t>
            </a:fld>
            <a:endParaRPr lang="en-C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So with all the positive aspects of bioenergy, why do we see images like this?</a:t>
            </a:r>
          </a:p>
          <a:p>
            <a:pPr eaLnBrk="1" hangingPunct="1">
              <a:spcBef>
                <a:spcPct val="0"/>
              </a:spcBef>
            </a:pPr>
            <a:endParaRPr lang="en-US" sz="1800" dirty="0"/>
          </a:p>
          <a:p>
            <a:pPr eaLnBrk="1" hangingPunct="1">
              <a:spcBef>
                <a:spcPct val="0"/>
              </a:spcBef>
            </a:pPr>
            <a:r>
              <a:rPr lang="en-CA" sz="1800" dirty="0" smtClean="0"/>
              <a:t>And </a:t>
            </a:r>
            <a:r>
              <a:rPr lang="en-CA" sz="1800" dirty="0" smtClean="0"/>
              <a:t>headlines like </a:t>
            </a:r>
            <a:r>
              <a:rPr lang="en-CA" sz="1800" dirty="0" smtClean="0"/>
              <a:t>this…</a:t>
            </a:r>
            <a:endParaRPr lang="en-CA" sz="1800"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0700B-9813-4453-AE6E-1BA2C0E121E7}" type="slidenum">
              <a:rPr lang="en-CA">
                <a:cs typeface="Arial" charset="0"/>
              </a:rPr>
              <a:pPr fontAlgn="base">
                <a:spcBef>
                  <a:spcPct val="0"/>
                </a:spcBef>
                <a:spcAft>
                  <a:spcPct val="0"/>
                </a:spcAft>
                <a:defRPr/>
              </a:pPr>
              <a:t>14</a:t>
            </a:fld>
            <a:endParaRPr lang="en-CA">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smtClean="0"/>
              <a:t>Adam sherman touched on this in this talk yesterday. </a:t>
            </a:r>
          </a:p>
          <a:p>
            <a:pPr eaLnBrk="1" hangingPunct="1">
              <a:spcBef>
                <a:spcPct val="0"/>
              </a:spcBef>
            </a:pPr>
            <a:r>
              <a:rPr lang="en-CA" sz="1800" smtClean="0"/>
              <a:t>He talked about some of the reasons these perseptions exist.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FB6230-A5A6-4A42-B773-EC49114D3169}" type="slidenum">
              <a:rPr lang="en-CA">
                <a:cs typeface="Arial" charset="0"/>
              </a:rPr>
              <a:pPr fontAlgn="base">
                <a:spcBef>
                  <a:spcPct val="0"/>
                </a:spcBef>
                <a:spcAft>
                  <a:spcPct val="0"/>
                </a:spcAft>
                <a:defRPr/>
              </a:pPr>
              <a:t>15</a:t>
            </a:fld>
            <a:endParaRPr lang="en-CA">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800" dirty="0" smtClean="0"/>
              <a:t>So my burning question became – how much truth is there to these comments? Is bioenergy bad?</a:t>
            </a:r>
          </a:p>
          <a:p>
            <a:pPr>
              <a:lnSpc>
                <a:spcPct val="80000"/>
              </a:lnSpc>
            </a:pPr>
            <a:r>
              <a:rPr lang="en-US" sz="1800" dirty="0" smtClean="0"/>
              <a:t>As I mentioned earlier I work with experts in the field of bioenergy, so I thought I would put some questions to them. </a:t>
            </a:r>
          </a:p>
          <a:p>
            <a:pPr eaLnBrk="1" hangingPunct="1">
              <a:lnSpc>
                <a:spcPct val="80000"/>
              </a:lnSpc>
              <a:spcBef>
                <a:spcPct val="0"/>
              </a:spcBef>
            </a:pPr>
            <a:r>
              <a:rPr lang="en-CA" sz="1800" dirty="0" smtClean="0"/>
              <a:t>Dr. </a:t>
            </a:r>
            <a:r>
              <a:rPr lang="en-CA" sz="1800" dirty="0"/>
              <a:t>K</a:t>
            </a:r>
            <a:r>
              <a:rPr lang="en-CA" sz="1800" dirty="0" smtClean="0"/>
              <a:t>urz </a:t>
            </a:r>
            <a:r>
              <a:rPr lang="en-CA" sz="1800" dirty="0" smtClean="0"/>
              <a:t>is a senior research scientist at PFC, and leads the national carbon accounting.</a:t>
            </a:r>
          </a:p>
          <a:p>
            <a:pPr eaLnBrk="1" hangingPunct="1">
              <a:lnSpc>
                <a:spcPct val="80000"/>
              </a:lnSpc>
              <a:spcBef>
                <a:spcPct val="0"/>
              </a:spcBef>
            </a:pPr>
            <a:r>
              <a:rPr lang="en-CA" sz="1800" dirty="0" smtClean="0"/>
              <a:t>Dr. Brian </a:t>
            </a:r>
            <a:r>
              <a:rPr lang="en-CA" sz="1800" dirty="0"/>
              <a:t>T</a:t>
            </a:r>
            <a:r>
              <a:rPr lang="en-CA" sz="1800" dirty="0" smtClean="0"/>
              <a:t>itus </a:t>
            </a:r>
            <a:r>
              <a:rPr lang="en-CA" sz="1800" dirty="0" smtClean="0"/>
              <a:t>is part of a collaborate team researching site sensitivity to biomass harvesting.</a:t>
            </a:r>
          </a:p>
          <a:p>
            <a:pPr eaLnBrk="1" hangingPunct="1">
              <a:lnSpc>
                <a:spcPct val="80000"/>
              </a:lnSpc>
              <a:spcBef>
                <a:spcPct val="0"/>
              </a:spcBef>
            </a:pPr>
            <a:r>
              <a:rPr lang="en-CA" sz="1800" dirty="0" smtClean="0"/>
              <a:t>Dr. </a:t>
            </a:r>
            <a:r>
              <a:rPr lang="en-CA" sz="1800" dirty="0"/>
              <a:t>C</a:t>
            </a:r>
            <a:r>
              <a:rPr lang="en-CA" sz="1800" dirty="0" smtClean="0"/>
              <a:t>arolyn </a:t>
            </a:r>
            <a:r>
              <a:rPr lang="en-CA" sz="1800" dirty="0"/>
              <a:t>S</a:t>
            </a:r>
            <a:r>
              <a:rPr lang="en-CA" sz="1800" dirty="0" smtClean="0"/>
              <a:t>mith </a:t>
            </a:r>
            <a:r>
              <a:rPr lang="en-CA" sz="1800" dirty="0" smtClean="0"/>
              <a:t>is a member of the carbon accounting team and is researching </a:t>
            </a:r>
            <a:r>
              <a:rPr lang="en-CA" sz="1800" dirty="0" err="1" smtClean="0"/>
              <a:t>ghg</a:t>
            </a:r>
            <a:r>
              <a:rPr lang="en-CA" sz="1800" dirty="0" smtClean="0"/>
              <a:t> mitigation options including biomass.</a:t>
            </a:r>
          </a:p>
          <a:p>
            <a:pPr>
              <a:lnSpc>
                <a:spcPct val="80000"/>
              </a:lnSpc>
            </a:pPr>
            <a:endParaRPr lang="en-US" sz="1800" dirty="0" smtClean="0"/>
          </a:p>
          <a:p>
            <a:pPr>
              <a:lnSpc>
                <a:spcPct val="80000"/>
              </a:lnSpc>
            </a:pPr>
            <a:endParaRPr lang="en-US" sz="1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400" dirty="0" smtClean="0"/>
              <a:t>I had some nifty videos with the three of them answering my questions, but the videos don’t work, so I will have to play all the roles.</a:t>
            </a:r>
          </a:p>
          <a:p>
            <a:pPr>
              <a:lnSpc>
                <a:spcPct val="80000"/>
              </a:lnSpc>
            </a:pPr>
            <a:r>
              <a:rPr lang="en-US" sz="1400" dirty="0" smtClean="0"/>
              <a:t>I asked Dr. Kurz - does the use of bioenergy reduce greenhouse gas </a:t>
            </a:r>
            <a:r>
              <a:rPr lang="en-US" sz="1400" dirty="0" smtClean="0"/>
              <a:t>emissions? </a:t>
            </a:r>
            <a:r>
              <a:rPr lang="en-US" sz="1400" dirty="0" smtClean="0"/>
              <a:t>Response – “it depends”.</a:t>
            </a:r>
          </a:p>
          <a:p>
            <a:pPr>
              <a:lnSpc>
                <a:spcPct val="80000"/>
              </a:lnSpc>
            </a:pPr>
            <a:r>
              <a:rPr lang="en-US" sz="1400" dirty="0" smtClean="0"/>
              <a:t>I asked </a:t>
            </a:r>
            <a:r>
              <a:rPr lang="en-US" sz="1400" dirty="0" smtClean="0"/>
              <a:t>Dr. Titus- </a:t>
            </a:r>
            <a:r>
              <a:rPr lang="en-US" sz="1400" dirty="0" smtClean="0"/>
              <a:t>will using forest biomass for heat and energy effect the sustainability and productivity of </a:t>
            </a:r>
            <a:r>
              <a:rPr lang="en-US" sz="1400" dirty="0" smtClean="0"/>
              <a:t>forests? </a:t>
            </a:r>
            <a:r>
              <a:rPr lang="en-US" sz="1400" dirty="0"/>
              <a:t>Response – “it depends”.</a:t>
            </a:r>
          </a:p>
          <a:p>
            <a:pPr>
              <a:lnSpc>
                <a:spcPct val="80000"/>
              </a:lnSpc>
            </a:pPr>
            <a:r>
              <a:rPr lang="en-US" sz="1400" dirty="0" smtClean="0"/>
              <a:t>I asked </a:t>
            </a:r>
            <a:r>
              <a:rPr lang="en-US" sz="1400" dirty="0" smtClean="0"/>
              <a:t>Dr. Smyth, </a:t>
            </a:r>
            <a:r>
              <a:rPr lang="en-US" sz="1400" dirty="0" smtClean="0"/>
              <a:t>can use of bioenergy help mitigate climate </a:t>
            </a:r>
            <a:r>
              <a:rPr lang="en-US" sz="1400" dirty="0" smtClean="0"/>
              <a:t>change? </a:t>
            </a:r>
            <a:r>
              <a:rPr lang="en-US" sz="1400" dirty="0"/>
              <a:t>Response – “it depends</a:t>
            </a:r>
            <a:r>
              <a:rPr lang="en-US" sz="1400" dirty="0" smtClean="0"/>
              <a:t>”.</a:t>
            </a:r>
          </a:p>
          <a:p>
            <a:pPr eaLnBrk="1" hangingPunct="1">
              <a:lnSpc>
                <a:spcPct val="80000"/>
              </a:lnSpc>
              <a:spcBef>
                <a:spcPct val="0"/>
              </a:spcBef>
            </a:pPr>
            <a:r>
              <a:rPr lang="en-CA" sz="1400" dirty="0" smtClean="0"/>
              <a:t>So</a:t>
            </a:r>
            <a:r>
              <a:rPr lang="en-CA" sz="1400" dirty="0" smtClean="0"/>
              <a:t>, what I am hearing is that it depends. But I don’t thing the discussion about bioenergy can be put into sound bites; the discussion needs to be put into context. Are you talking about generating heat or electricity? what is the scale of the project? are you discussing the benefits with regards to </a:t>
            </a:r>
            <a:r>
              <a:rPr lang="en-CA" sz="1400" dirty="0" err="1" smtClean="0"/>
              <a:t>ghg</a:t>
            </a:r>
            <a:r>
              <a:rPr lang="en-CA" sz="1400" dirty="0" smtClean="0"/>
              <a:t> emissions, or economics, or social aspects?</a:t>
            </a:r>
          </a:p>
          <a:p>
            <a:pPr eaLnBrk="1" hangingPunct="1">
              <a:lnSpc>
                <a:spcPct val="80000"/>
              </a:lnSpc>
              <a:spcBef>
                <a:spcPct val="0"/>
              </a:spcBef>
            </a:pPr>
            <a:r>
              <a:rPr lang="en-CA" sz="1400" dirty="0" smtClean="0"/>
              <a:t>For example, according to </a:t>
            </a:r>
            <a:r>
              <a:rPr lang="en-CA" sz="1400" dirty="0" smtClean="0"/>
              <a:t>Dr. Smyth, </a:t>
            </a:r>
            <a:r>
              <a:rPr lang="en-CA" sz="1400" dirty="0" smtClean="0"/>
              <a:t>From a </a:t>
            </a:r>
            <a:r>
              <a:rPr lang="en-CA" sz="1400" dirty="0" err="1" smtClean="0"/>
              <a:t>ghg</a:t>
            </a:r>
            <a:r>
              <a:rPr lang="en-CA" sz="1400" dirty="0" smtClean="0"/>
              <a:t> emissions perspective, the benefits of GHG reductions may not be realized for many years to many decades. And  the time required to achieve net </a:t>
            </a:r>
            <a:r>
              <a:rPr lang="en-CA" sz="1400" dirty="0" err="1" smtClean="0"/>
              <a:t>ghg</a:t>
            </a:r>
            <a:r>
              <a:rPr lang="en-CA" sz="1400" dirty="0" smtClean="0"/>
              <a:t> reductions depends on a few factors.</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AF6FC-100F-481E-9F81-9D4F94394CDD}" type="slidenum">
              <a:rPr lang="en-CA">
                <a:cs typeface="Arial" charset="0"/>
              </a:rPr>
              <a:pPr fontAlgn="base">
                <a:spcBef>
                  <a:spcPct val="0"/>
                </a:spcBef>
                <a:spcAft>
                  <a:spcPct val="0"/>
                </a:spcAft>
                <a:defRPr/>
              </a:pPr>
              <a:t>17</a:t>
            </a:fld>
            <a:endParaRPr lang="en-CA">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The reduction in </a:t>
            </a:r>
            <a:r>
              <a:rPr lang="en-CA" sz="1800" dirty="0" err="1" smtClean="0"/>
              <a:t>ghg</a:t>
            </a:r>
            <a:r>
              <a:rPr lang="en-CA" sz="1800" dirty="0" smtClean="0"/>
              <a:t> will be different depending if one is  offsetting or replacing natural gas versus diesel.</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01219-4C17-4E33-8DF6-14EE7291DAFD}" type="slidenum">
              <a:rPr lang="en-CA">
                <a:cs typeface="Arial" charset="0"/>
              </a:rPr>
              <a:pPr fontAlgn="base">
                <a:spcBef>
                  <a:spcPct val="0"/>
                </a:spcBef>
                <a:spcAft>
                  <a:spcPct val="0"/>
                </a:spcAft>
                <a:defRPr/>
              </a:pPr>
              <a:t>18</a:t>
            </a:fld>
            <a:endParaRPr lang="en-CA">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400" dirty="0" smtClean="0"/>
              <a:t>When discussing </a:t>
            </a:r>
            <a:r>
              <a:rPr lang="en-CA" sz="1400" dirty="0" err="1" smtClean="0"/>
              <a:t>ghg</a:t>
            </a:r>
            <a:r>
              <a:rPr lang="en-CA" sz="1400" dirty="0" smtClean="0"/>
              <a:t> mitigation and benefits, you have to consider the feedstock source. </a:t>
            </a:r>
            <a:r>
              <a:rPr lang="en-CA" sz="1400" dirty="0" err="1" smtClean="0"/>
              <a:t>Nrcan</a:t>
            </a:r>
            <a:r>
              <a:rPr lang="en-CA" sz="1400" dirty="0" smtClean="0"/>
              <a:t> is developing qualitative criteria for assessing bioenergy projects for maximum </a:t>
            </a:r>
            <a:r>
              <a:rPr lang="en-CA" sz="1400" dirty="0" err="1" smtClean="0"/>
              <a:t>ghg</a:t>
            </a:r>
            <a:r>
              <a:rPr lang="en-CA" sz="1400" dirty="0" smtClean="0"/>
              <a:t> mitigation potential. Some factors to consider regarding feedstock:</a:t>
            </a:r>
          </a:p>
          <a:p>
            <a:pPr eaLnBrk="1" hangingPunct="1">
              <a:spcBef>
                <a:spcPct val="0"/>
              </a:spcBef>
            </a:pPr>
            <a:r>
              <a:rPr lang="en-CA" sz="1400" dirty="0" smtClean="0"/>
              <a:t>Is there a sustainable, local source of wood, that if left unused would release carbon rapidly to the atmosphere through decay or slash burning - Such as dead wood, mill residues, or forest residuals,</a:t>
            </a:r>
          </a:p>
          <a:p>
            <a:pPr eaLnBrk="1" hangingPunct="1">
              <a:spcBef>
                <a:spcPct val="0"/>
              </a:spcBef>
            </a:pPr>
            <a:r>
              <a:rPr lang="en-CA" sz="1400" dirty="0" smtClean="0"/>
              <a:t>Is there a source of wood from fire smart activities, insect/disease removal or other stand improvement activities?</a:t>
            </a:r>
          </a:p>
          <a:p>
            <a:pPr eaLnBrk="1" hangingPunct="1">
              <a:spcBef>
                <a:spcPct val="0"/>
              </a:spcBef>
            </a:pPr>
            <a:r>
              <a:rPr lang="en-CA" sz="1400" dirty="0"/>
              <a:t>C</a:t>
            </a:r>
            <a:r>
              <a:rPr lang="en-CA" sz="1400" dirty="0" smtClean="0"/>
              <a:t>an </a:t>
            </a:r>
            <a:r>
              <a:rPr lang="en-CA" sz="1400" dirty="0" err="1" smtClean="0"/>
              <a:t>feedstocks</a:t>
            </a:r>
            <a:r>
              <a:rPr lang="en-CA" sz="1400" dirty="0" smtClean="0"/>
              <a:t> be acquired without reducing the productivity of the site.</a:t>
            </a:r>
          </a:p>
          <a:p>
            <a:pPr eaLnBrk="1" hangingPunct="1">
              <a:spcBef>
                <a:spcPct val="0"/>
              </a:spcBef>
            </a:pPr>
            <a:r>
              <a:rPr lang="en-CA" sz="1400" dirty="0" smtClean="0"/>
              <a:t>Is the wood prioritized and sorted so wood is first used for longer lived wood products, then products at the end of their lives used for bioenergy.</a:t>
            </a:r>
          </a:p>
          <a:p>
            <a:pPr eaLnBrk="1" hangingPunct="1">
              <a:spcBef>
                <a:spcPct val="0"/>
              </a:spcBef>
            </a:pPr>
            <a:endParaRPr lang="en-CA" sz="1400" dirty="0" smtClean="0"/>
          </a:p>
          <a:p>
            <a:pPr eaLnBrk="1" hangingPunct="1">
              <a:spcBef>
                <a:spcPct val="0"/>
              </a:spcBef>
            </a:pPr>
            <a:r>
              <a:rPr lang="en-CA" sz="1400" dirty="0" smtClean="0"/>
              <a:t>The next slide is meant to summarize the complexity of the discussion on </a:t>
            </a:r>
            <a:r>
              <a:rPr lang="en-CA" sz="1400" dirty="0" err="1" smtClean="0"/>
              <a:t>bionenergy</a:t>
            </a:r>
            <a:r>
              <a:rPr lang="en-CA" sz="1400" dirty="0" smtClean="0"/>
              <a:t> and climate change mitigation. </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92512C-9B77-4B93-A025-927E35473114}" type="slidenum">
              <a:rPr lang="en-CA">
                <a:cs typeface="Arial" charset="0"/>
              </a:rPr>
              <a:pPr fontAlgn="base">
                <a:spcBef>
                  <a:spcPct val="0"/>
                </a:spcBef>
                <a:spcAft>
                  <a:spcPct val="0"/>
                </a:spcAft>
                <a:defRPr/>
              </a:pPr>
              <a:t>19</a:t>
            </a:fld>
            <a:endParaRPr lang="en-C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600" dirty="0" smtClean="0"/>
              <a:t>First, I am a Canadian.</a:t>
            </a:r>
          </a:p>
          <a:p>
            <a:pPr eaLnBrk="1" hangingPunct="1">
              <a:spcBef>
                <a:spcPct val="0"/>
              </a:spcBef>
            </a:pPr>
            <a:r>
              <a:rPr lang="en-CA" sz="1600" dirty="0"/>
              <a:t>I</a:t>
            </a:r>
            <a:r>
              <a:rPr lang="en-CA" dirty="0" smtClean="0"/>
              <a:t> </a:t>
            </a:r>
            <a:r>
              <a:rPr lang="en-CA" sz="1800" dirty="0" smtClean="0"/>
              <a:t>live in Victoria, BC, which is a fairly large city</a:t>
            </a:r>
          </a:p>
          <a:p>
            <a:pPr eaLnBrk="1" hangingPunct="1">
              <a:spcBef>
                <a:spcPct val="0"/>
              </a:spcBef>
            </a:pPr>
            <a:r>
              <a:rPr lang="en-CA" sz="1800" dirty="0" smtClean="0"/>
              <a:t>I Drive a gas car, and live in a house </a:t>
            </a:r>
            <a:r>
              <a:rPr lang="en-CA" sz="1800" dirty="0" smtClean="0"/>
              <a:t>heated </a:t>
            </a:r>
            <a:r>
              <a:rPr lang="en-CA" sz="1800" dirty="0" smtClean="0"/>
              <a:t>with natural gas.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8C125-99CC-47C0-B669-B7FA05FB249C}" type="slidenum">
              <a:rPr lang="en-CA">
                <a:cs typeface="Arial" charset="0"/>
              </a:rPr>
              <a:pPr fontAlgn="base">
                <a:spcBef>
                  <a:spcPct val="0"/>
                </a:spcBef>
                <a:spcAft>
                  <a:spcPct val="0"/>
                </a:spcAft>
                <a:defRPr/>
              </a:pPr>
              <a:t>2</a:t>
            </a:fld>
            <a:endParaRPr lang="en-CA">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600" dirty="0" smtClean="0"/>
              <a:t>But everyone in this room knows that the decision and debate around biomass is not just about greenhouse gas and climate change.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Solid forest management decisions must be made when planning a bioenergy project.</a:t>
            </a:r>
          </a:p>
          <a:p>
            <a:pPr eaLnBrk="1" hangingPunct="1">
              <a:spcBef>
                <a:spcPct val="0"/>
              </a:spcBef>
            </a:pPr>
            <a:endParaRPr lang="en-CA" sz="1800" dirty="0"/>
          </a:p>
          <a:p>
            <a:pPr eaLnBrk="1" hangingPunct="1">
              <a:spcBef>
                <a:spcPct val="0"/>
              </a:spcBef>
            </a:pPr>
            <a:r>
              <a:rPr lang="en-CA" sz="1800" dirty="0" smtClean="0"/>
              <a:t>The impacts on the ecosystem may depend on the existing land use. For example, in </a:t>
            </a:r>
            <a:r>
              <a:rPr lang="en-CA" sz="1800" dirty="0" err="1" smtClean="0"/>
              <a:t>yukon</a:t>
            </a:r>
            <a:r>
              <a:rPr lang="en-CA" sz="1800" dirty="0" smtClean="0"/>
              <a:t> where there hasn’t been a forest based economy, an increase in harvesting to support a bioenergy economy could have an impact on the land base.</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CA703-6521-4202-809B-A37BE7E48436}" type="slidenum">
              <a:rPr lang="en-CA">
                <a:cs typeface="Arial" charset="0"/>
              </a:rPr>
              <a:pPr fontAlgn="base">
                <a:spcBef>
                  <a:spcPct val="0"/>
                </a:spcBef>
                <a:spcAft>
                  <a:spcPct val="0"/>
                </a:spcAft>
                <a:defRPr/>
              </a:pPr>
              <a:t>21</a:t>
            </a:fld>
            <a:endParaRPr lang="en-CA">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And of course there is the economic decisions. In smaller remote communities there are often positive benefits from biomass projects when they involve sourcing the wood locally.</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3628D-82AC-412D-8E6E-BB8778F01445}" type="slidenum">
              <a:rPr lang="en-CA">
                <a:cs typeface="Arial" charset="0"/>
              </a:rPr>
              <a:pPr fontAlgn="base">
                <a:spcBef>
                  <a:spcPct val="0"/>
                </a:spcBef>
                <a:spcAft>
                  <a:spcPct val="0"/>
                </a:spcAft>
                <a:defRPr/>
              </a:pPr>
              <a:t>22</a:t>
            </a:fld>
            <a:endParaRPr lang="en-CA">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400" dirty="0"/>
              <a:t>What I learned in my investigation into bioenergy is that you can’t really classify bioenergy into good or bad.</a:t>
            </a:r>
          </a:p>
          <a:p>
            <a:pPr eaLnBrk="1" hangingPunct="1">
              <a:spcBef>
                <a:spcPct val="0"/>
              </a:spcBef>
            </a:pPr>
            <a:r>
              <a:rPr lang="en-CA" sz="1400" dirty="0" smtClean="0"/>
              <a:t>A better </a:t>
            </a:r>
            <a:r>
              <a:rPr lang="en-CA" sz="1400" dirty="0"/>
              <a:t>question </a:t>
            </a:r>
            <a:r>
              <a:rPr lang="en-CA" sz="1400" dirty="0" smtClean="0"/>
              <a:t>is how </a:t>
            </a:r>
            <a:r>
              <a:rPr lang="en-CA" sz="1400" dirty="0"/>
              <a:t>do we have </a:t>
            </a:r>
            <a:r>
              <a:rPr lang="en-CA" sz="1400" dirty="0" smtClean="0"/>
              <a:t>science-based </a:t>
            </a:r>
            <a:r>
              <a:rPr lang="en-CA" sz="1400" dirty="0"/>
              <a:t>conversations about bioenergy that are isn’t based on rhetoric, hyperbole, and </a:t>
            </a:r>
            <a:r>
              <a:rPr lang="en-CA" sz="1400" dirty="0" smtClean="0"/>
              <a:t>sensationalism</a:t>
            </a:r>
            <a:r>
              <a:rPr lang="en-CA" sz="1400" dirty="0"/>
              <a:t>.</a:t>
            </a:r>
          </a:p>
          <a:p>
            <a:pPr eaLnBrk="1" hangingPunct="1">
              <a:spcBef>
                <a:spcPct val="0"/>
              </a:spcBef>
            </a:pPr>
            <a:r>
              <a:rPr lang="en-CA" sz="1400" dirty="0" smtClean="0"/>
              <a:t>There are some valid concerns as well as a lot of misinformation.</a:t>
            </a:r>
          </a:p>
          <a:p>
            <a:pPr eaLnBrk="1" hangingPunct="1">
              <a:spcBef>
                <a:spcPct val="0"/>
              </a:spcBef>
            </a:pPr>
            <a:r>
              <a:rPr lang="en-CA" sz="1400" dirty="0" smtClean="0"/>
              <a:t>This is where I am reaching out to you dear audience. I am hoping that you – the experts, practitioners and users of bioenergy can help. </a:t>
            </a:r>
          </a:p>
          <a:p>
            <a:pPr eaLnBrk="1" hangingPunct="1">
              <a:spcBef>
                <a:spcPct val="0"/>
              </a:spcBef>
            </a:pPr>
            <a:r>
              <a:rPr lang="en-CA" sz="1400" dirty="0" smtClean="0"/>
              <a:t>I would like to know about the challenges and successes that you had discussing your projects </a:t>
            </a:r>
          </a:p>
          <a:p>
            <a:pPr eaLnBrk="1" hangingPunct="1">
              <a:spcBef>
                <a:spcPct val="0"/>
              </a:spcBef>
            </a:pPr>
            <a:r>
              <a:rPr lang="en-CA" sz="1400" dirty="0" smtClean="0"/>
              <a:t>To begin this discussion, I want to share with you an article. A few weeks ago, </a:t>
            </a:r>
            <a:r>
              <a:rPr lang="en-CA" sz="1400" dirty="0" err="1" smtClean="0"/>
              <a:t>CbC</a:t>
            </a:r>
            <a:r>
              <a:rPr lang="en-CA" sz="1400" dirty="0" smtClean="0"/>
              <a:t> radio did an article about the Teslin biomass project. They interviewed </a:t>
            </a:r>
            <a:r>
              <a:rPr lang="en-CA" sz="1400" dirty="0" smtClean="0"/>
              <a:t>Blair Hogan, </a:t>
            </a:r>
            <a:r>
              <a:rPr lang="en-CA" sz="1400" dirty="0" smtClean="0"/>
              <a:t>and the director of my program Laura </a:t>
            </a:r>
            <a:r>
              <a:rPr lang="en-CA" sz="1400" dirty="0" smtClean="0"/>
              <a:t>Mackenzie </a:t>
            </a:r>
            <a:r>
              <a:rPr lang="en-CA" sz="1400" dirty="0" smtClean="0"/>
              <a:t>and the </a:t>
            </a:r>
            <a:r>
              <a:rPr lang="en-CA" sz="1400" dirty="0" err="1" smtClean="0"/>
              <a:t>Honerable</a:t>
            </a:r>
            <a:r>
              <a:rPr lang="en-CA" sz="1400" dirty="0" smtClean="0"/>
              <a:t> Raj Pillai, and I thought they gave an good account of the project.</a:t>
            </a:r>
          </a:p>
          <a:p>
            <a:pPr eaLnBrk="1" hangingPunct="1">
              <a:spcBef>
                <a:spcPct val="0"/>
              </a:spcBef>
            </a:pPr>
            <a:r>
              <a:rPr lang="en-CA" sz="1400" dirty="0" smtClean="0"/>
              <a:t>I’d like to show you some comments that were posted on the </a:t>
            </a:r>
            <a:r>
              <a:rPr lang="en-CA" sz="1400" dirty="0" err="1" smtClean="0"/>
              <a:t>cbc</a:t>
            </a:r>
            <a:r>
              <a:rPr lang="en-CA" sz="1400" dirty="0" smtClean="0"/>
              <a:t> website in response to the article.</a:t>
            </a:r>
          </a:p>
          <a:p>
            <a:pPr eaLnBrk="1" hangingPunct="1">
              <a:spcBef>
                <a:spcPct val="0"/>
              </a:spcBef>
            </a:pPr>
            <a:endParaRPr lang="en-CA" sz="1600" dirty="0" smtClean="0"/>
          </a:p>
          <a:p>
            <a:pPr eaLnBrk="1" hangingPunct="1">
              <a:spcBef>
                <a:spcPct val="0"/>
              </a:spcBef>
            </a:pPr>
            <a:endParaRPr lang="en-CA" sz="1400" dirty="0" smtClean="0"/>
          </a:p>
        </p:txBody>
      </p:sp>
      <p:sp>
        <p:nvSpPr>
          <p:cNvPr id="45059" name="Slide Number Placeholder 3"/>
          <p:cNvSpPr txBox="1">
            <a:spLocks noGrp="1"/>
          </p:cNvSpPr>
          <p:nvPr/>
        </p:nvSpPr>
        <p:spPr bwMode="auto">
          <a:xfrm>
            <a:off x="5179484" y="6513910"/>
            <a:ext cx="3962400" cy="344090"/>
          </a:xfrm>
          <a:prstGeom prst="rect">
            <a:avLst/>
          </a:prstGeom>
          <a:noFill/>
          <a:ln>
            <a:miter lim="800000"/>
            <a:headEnd/>
            <a:tailEnd/>
          </a:ln>
        </p:spPr>
        <p:txBody>
          <a:bodyPr anchor="b"/>
          <a:lstStyle/>
          <a:p>
            <a:pPr algn="r">
              <a:defRPr/>
            </a:pPr>
            <a:fld id="{A60881BB-488D-4860-B053-17A88AE3F5C7}" type="slidenum">
              <a:rPr lang="en-CA" sz="1200">
                <a:solidFill>
                  <a:schemeClr val="tx1"/>
                </a:solidFill>
                <a:latin typeface="+mn-lt"/>
              </a:rPr>
              <a:pPr algn="r">
                <a:defRPr/>
              </a:pPr>
              <a:t>23</a:t>
            </a:fld>
            <a:endParaRPr lang="en-CA" sz="1200">
              <a:solidFill>
                <a:schemeClr val="tx1"/>
              </a:solidFill>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I am not using  this to deride or criticise this person. They bring up some important and valid issues, and I would like to use this example as a starting point for discussion. </a:t>
            </a:r>
          </a:p>
          <a:p>
            <a:pPr eaLnBrk="1" hangingPunct="1">
              <a:spcBef>
                <a:spcPct val="0"/>
              </a:spcBef>
            </a:pPr>
            <a:endParaRPr lang="en-CA" sz="1800" dirty="0" smtClean="0"/>
          </a:p>
          <a:p>
            <a:pPr eaLnBrk="1" hangingPunct="1">
              <a:spcBef>
                <a:spcPct val="0"/>
              </a:spcBef>
            </a:pPr>
            <a:r>
              <a:rPr lang="en-CA" sz="1800" dirty="0" smtClean="0"/>
              <a:t>What id like to do is go through the comments and call on you the audience to think about the comments and how you might respond or react. </a:t>
            </a:r>
          </a:p>
          <a:p>
            <a:pPr eaLnBrk="1" hangingPunct="1">
              <a:spcBef>
                <a:spcPct val="0"/>
              </a:spcBef>
            </a:pPr>
            <a:r>
              <a:rPr lang="en-CA" sz="1800" dirty="0" smtClean="0"/>
              <a:t>I am not looking for comprehensive answers or rebuttals; I would like get people thinking about some of the common concerns that people voice about bioenergy, how these concerns may relate to their projects, and how to construct a dialogue.</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D30F9F-4BF9-4B2B-B523-F980D7739BAC}" type="slidenum">
              <a:rPr lang="en-CA">
                <a:cs typeface="Arial" charset="0"/>
              </a:rPr>
              <a:pPr fontAlgn="base">
                <a:spcBef>
                  <a:spcPct val="0"/>
                </a:spcBef>
                <a:spcAft>
                  <a:spcPct val="0"/>
                </a:spcAft>
                <a:defRPr/>
              </a:pPr>
              <a:t>24</a:t>
            </a:fld>
            <a:endParaRPr lang="en-CA">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The first comment brings up the issue of carbon neutrality, which was introduced by the previous speaker.</a:t>
            </a:r>
          </a:p>
          <a:p>
            <a:pPr eaLnBrk="1" hangingPunct="1">
              <a:spcBef>
                <a:spcPct val="0"/>
              </a:spcBef>
            </a:pPr>
            <a:r>
              <a:rPr lang="en-CA" sz="1800" dirty="0" smtClean="0"/>
              <a:t>One company that manufactures boilers uses the term carbon neutral on their website.</a:t>
            </a:r>
          </a:p>
          <a:p>
            <a:pPr eaLnBrk="1" hangingPunct="1">
              <a:spcBef>
                <a:spcPct val="0"/>
              </a:spcBef>
            </a:pPr>
            <a:r>
              <a:rPr lang="en-CA" sz="1800" dirty="0" smtClean="0"/>
              <a:t>However, scientists at NRCan are moving away from the term with the realization that the discussion is more complicated than the term implies. Perhaps industry should also change their terminology.</a:t>
            </a:r>
          </a:p>
          <a:p>
            <a:pPr eaLnBrk="1" hangingPunct="1">
              <a:spcBef>
                <a:spcPct val="0"/>
              </a:spcBef>
            </a:pPr>
            <a:endParaRPr lang="en-CA" sz="1800" dirty="0"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E7EFB-F8F6-4FF0-ACAF-F0D2F81A6C90}" type="slidenum">
              <a:rPr lang="en-CA">
                <a:cs typeface="Arial" charset="0"/>
              </a:rPr>
              <a:pPr fontAlgn="base">
                <a:spcBef>
                  <a:spcPct val="0"/>
                </a:spcBef>
                <a:spcAft>
                  <a:spcPct val="0"/>
                </a:spcAft>
                <a:defRPr/>
              </a:pPr>
              <a:t>25</a:t>
            </a:fld>
            <a:endParaRPr lang="en-CA">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r>
              <a:rPr lang="en-US" sz="1800" dirty="0" smtClean="0"/>
              <a:t>This is another extremely complicated topic, and I would like to call upon member of the audience to share their input here.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Chad provided some excellent information yesterday on emissions and PM2.5.</a:t>
            </a:r>
          </a:p>
          <a:p>
            <a:pPr eaLnBrk="1" hangingPunct="1">
              <a:spcBef>
                <a:spcPct val="0"/>
              </a:spcBef>
            </a:pPr>
            <a:r>
              <a:rPr lang="en-CA" sz="1800" dirty="0" smtClean="0"/>
              <a:t>I had conversations with my colleague from NRCan </a:t>
            </a:r>
            <a:r>
              <a:rPr lang="en-CA" sz="1800" dirty="0" err="1" smtClean="0"/>
              <a:t>Sadnem</a:t>
            </a:r>
            <a:r>
              <a:rPr lang="en-CA" sz="1800" dirty="0" smtClean="0"/>
              <a:t> and Dave Dubois, and they also provided some insights into this discussion.</a:t>
            </a:r>
          </a:p>
          <a:p>
            <a:pPr eaLnBrk="1" hangingPunct="1">
              <a:spcBef>
                <a:spcPct val="0"/>
              </a:spcBef>
            </a:pPr>
            <a:endParaRPr lang="en-CA" sz="1800" dirty="0" smtClean="0"/>
          </a:p>
          <a:p>
            <a:pPr eaLnBrk="1" hangingPunct="1">
              <a:spcBef>
                <a:spcPct val="0"/>
              </a:spcBef>
            </a:pPr>
            <a:r>
              <a:rPr lang="en-CA" sz="1800" dirty="0" smtClean="0"/>
              <a:t>The first bullet talks about new improved technology, and the standards that must be met in Canada. Many of the projects I am involved with are replacing inefficient wood heating stoves and diesel.</a:t>
            </a:r>
          </a:p>
          <a:p>
            <a:pPr eaLnBrk="1" hangingPunct="1">
              <a:spcBef>
                <a:spcPct val="0"/>
              </a:spcBef>
            </a:pPr>
            <a:endParaRPr lang="en-CA" sz="1800" dirty="0" smtClean="0"/>
          </a:p>
          <a:p>
            <a:pPr eaLnBrk="1" hangingPunct="1">
              <a:spcBef>
                <a:spcPct val="0"/>
              </a:spcBef>
            </a:pPr>
            <a:r>
              <a:rPr lang="en-CA" sz="1800" dirty="0" smtClean="0"/>
              <a:t>Standardizing the quality of fuel will result in more efficient systems and reductions in emissions.</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F9F59F-BD70-425B-981F-B818112B9015}" type="slidenum">
              <a:rPr lang="en-CA">
                <a:cs typeface="Arial" charset="0"/>
              </a:rPr>
              <a:pPr fontAlgn="base">
                <a:spcBef>
                  <a:spcPct val="0"/>
                </a:spcBef>
                <a:spcAft>
                  <a:spcPct val="0"/>
                </a:spcAft>
                <a:defRPr/>
              </a:pPr>
              <a:t>27</a:t>
            </a:fld>
            <a:endParaRPr lang="en-CA">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z="1800" dirty="0" smtClean="0"/>
              <a:t>The use of live whole trees for biomass  may be a valid concern. However with respect to the </a:t>
            </a:r>
            <a:r>
              <a:rPr lang="en-US" sz="1800" dirty="0" err="1" smtClean="0"/>
              <a:t>teslin</a:t>
            </a:r>
            <a:r>
              <a:rPr lang="en-US" sz="1800" dirty="0" smtClean="0"/>
              <a:t> project.</a:t>
            </a:r>
          </a:p>
          <a:p>
            <a:pPr marL="228600" indent="-228600"/>
            <a:r>
              <a:rPr lang="en-US" sz="1800" dirty="0" smtClean="0"/>
              <a:t>According to one of the project managers, there are several sources of feedstock that are being used to run the boilers including:</a:t>
            </a:r>
          </a:p>
          <a:p>
            <a:pPr marL="228600" indent="-228600">
              <a:buFontTx/>
              <a:buAutoNum type="arabicPeriod"/>
            </a:pPr>
            <a:r>
              <a:rPr lang="en-US" sz="1800" dirty="0" smtClean="0"/>
              <a:t>Trees that were removed for construction and road building;</a:t>
            </a:r>
          </a:p>
          <a:p>
            <a:pPr marL="228600" indent="-228600">
              <a:buFontTx/>
              <a:buAutoNum type="arabicPeriod"/>
            </a:pPr>
            <a:r>
              <a:rPr lang="en-US" sz="1800" dirty="0" smtClean="0"/>
              <a:t>Fire killed trees</a:t>
            </a:r>
          </a:p>
          <a:p>
            <a:pPr marL="228600" indent="-228600">
              <a:buFontTx/>
              <a:buAutoNum type="arabicPeriod"/>
            </a:pPr>
            <a:r>
              <a:rPr lang="en-US" sz="1800" dirty="0" smtClean="0"/>
              <a:t>Fire smart activities,</a:t>
            </a:r>
          </a:p>
          <a:p>
            <a:pPr marL="228600" indent="-228600">
              <a:buFontTx/>
              <a:buAutoNum type="arabicPeriod"/>
            </a:pPr>
            <a:r>
              <a:rPr lang="en-US" sz="1800" dirty="0" smtClean="0"/>
              <a:t>Plan to use sawmill residuals when the sawmill becomes operational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smtClean="0"/>
              <a:t>Here are some lessons I learned through this exercise.</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DFF74F-DD59-464D-8ABA-113D814A557B}" type="slidenum">
              <a:rPr lang="en-CA">
                <a:cs typeface="Arial" charset="0"/>
              </a:rPr>
              <a:pPr fontAlgn="base">
                <a:spcBef>
                  <a:spcPct val="0"/>
                </a:spcBef>
                <a:spcAft>
                  <a:spcPct val="0"/>
                </a:spcAft>
                <a:defRPr/>
              </a:pPr>
              <a:t>29</a:t>
            </a:fld>
            <a:endParaRPr lang="en-C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800" dirty="0" smtClean="0"/>
              <a:t>And, hello, I am not an expert on bioenergy, biomass, GHG, climate change.</a:t>
            </a:r>
          </a:p>
          <a:p>
            <a:pPr eaLnBrk="1" hangingPunct="1">
              <a:spcBef>
                <a:spcPct val="0"/>
              </a:spcBef>
            </a:pPr>
            <a:endParaRPr lang="en-CA" sz="1800" dirty="0" smtClean="0"/>
          </a:p>
          <a:p>
            <a:pPr eaLnBrk="1" hangingPunct="1">
              <a:spcBef>
                <a:spcPct val="0"/>
              </a:spcBef>
            </a:pPr>
            <a:r>
              <a:rPr lang="en-CA" sz="2000" dirty="0" smtClean="0"/>
              <a:t>So, what am I, a city dwelling, gas guzzling, non-expert foreigner doing up here talking to you about bioenergy?</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7F062-C70A-4DDC-ADEB-0561AFD3B51B}" type="slidenum">
              <a:rPr lang="en-CA">
                <a:cs typeface="Arial" charset="0"/>
              </a:rPr>
              <a:pPr fontAlgn="base">
                <a:spcBef>
                  <a:spcPct val="0"/>
                </a:spcBef>
                <a:spcAft>
                  <a:spcPct val="0"/>
                </a:spcAft>
                <a:defRPr/>
              </a:pPr>
              <a:t>3</a:t>
            </a:fld>
            <a:endParaRPr lang="en-CA">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My challenge to the audience.</a:t>
            </a:r>
          </a:p>
          <a:p>
            <a:endParaRPr lang="en-CA" sz="1400" dirty="0"/>
          </a:p>
          <a:p>
            <a:r>
              <a:rPr lang="en-CA" sz="1400" dirty="0" smtClean="0"/>
              <a:t>You can’t argue with passion.</a:t>
            </a:r>
            <a:endParaRPr lang="en-CA" sz="1400" dirty="0"/>
          </a:p>
        </p:txBody>
      </p:sp>
      <p:sp>
        <p:nvSpPr>
          <p:cNvPr id="4" name="Slide Number Placeholder 3"/>
          <p:cNvSpPr>
            <a:spLocks noGrp="1"/>
          </p:cNvSpPr>
          <p:nvPr>
            <p:ph type="sldNum" sz="quarter" idx="10"/>
          </p:nvPr>
        </p:nvSpPr>
        <p:spPr/>
        <p:txBody>
          <a:bodyPr/>
          <a:lstStyle/>
          <a:p>
            <a:pPr>
              <a:defRPr/>
            </a:pPr>
            <a:fld id="{BB549245-BD43-4F4E-A54C-A59EF9D30D00}" type="slidenum">
              <a:rPr lang="en-CA" smtClean="0"/>
              <a:pPr>
                <a:defRPr/>
              </a:pPr>
              <a:t>30</a:t>
            </a:fld>
            <a:endParaRPr lang="en-CA"/>
          </a:p>
        </p:txBody>
      </p:sp>
    </p:spTree>
    <p:extLst>
      <p:ext uri="{BB962C8B-B14F-4D97-AF65-F5344CB8AC3E}">
        <p14:creationId xmlns:p14="http://schemas.microsoft.com/office/powerpoint/2010/main" val="212888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CA" sz="1400" dirty="0" smtClean="0"/>
              <a:t>Here is what I am, and bring to this conference. I am a registered professional forester in BC.</a:t>
            </a:r>
          </a:p>
          <a:p>
            <a:pPr eaLnBrk="1" hangingPunct="1">
              <a:lnSpc>
                <a:spcPct val="80000"/>
              </a:lnSpc>
              <a:spcBef>
                <a:spcPct val="0"/>
              </a:spcBef>
            </a:pPr>
            <a:r>
              <a:rPr lang="en-CA" sz="1400" dirty="0" smtClean="0"/>
              <a:t>I work for the </a:t>
            </a:r>
            <a:r>
              <a:rPr lang="en-CA" sz="1400" dirty="0"/>
              <a:t>C</a:t>
            </a:r>
            <a:r>
              <a:rPr lang="en-CA" sz="1400" dirty="0" smtClean="0"/>
              <a:t>anadian </a:t>
            </a:r>
            <a:r>
              <a:rPr lang="en-CA" sz="1400" dirty="0" smtClean="0"/>
              <a:t>government at the </a:t>
            </a:r>
            <a:r>
              <a:rPr lang="en-CA" sz="1400" dirty="0" smtClean="0"/>
              <a:t>Pacific Forestry Centre</a:t>
            </a:r>
            <a:r>
              <a:rPr lang="en-CA" sz="1400" dirty="0" smtClean="0"/>
              <a:t>, </a:t>
            </a:r>
            <a:r>
              <a:rPr lang="en-CA" sz="1400" dirty="0"/>
              <a:t>C</a:t>
            </a:r>
            <a:r>
              <a:rPr lang="en-CA" sz="1400" dirty="0" smtClean="0"/>
              <a:t>anadian </a:t>
            </a:r>
            <a:r>
              <a:rPr lang="en-CA" sz="1400" dirty="0"/>
              <a:t>F</a:t>
            </a:r>
            <a:r>
              <a:rPr lang="en-CA" sz="1400" dirty="0" smtClean="0"/>
              <a:t>orest </a:t>
            </a:r>
            <a:r>
              <a:rPr lang="en-CA" sz="1400" dirty="0"/>
              <a:t>S</a:t>
            </a:r>
            <a:r>
              <a:rPr lang="en-CA" sz="1400" dirty="0" smtClean="0"/>
              <a:t>ervice</a:t>
            </a:r>
            <a:r>
              <a:rPr lang="en-CA" sz="1400" dirty="0" smtClean="0"/>
              <a:t>, </a:t>
            </a:r>
            <a:r>
              <a:rPr lang="en-CA" sz="1400" dirty="0" smtClean="0"/>
              <a:t>Natural </a:t>
            </a:r>
            <a:r>
              <a:rPr lang="en-CA" sz="1400" dirty="0"/>
              <a:t>R</a:t>
            </a:r>
            <a:r>
              <a:rPr lang="en-CA" sz="1400" dirty="0" smtClean="0"/>
              <a:t>esources </a:t>
            </a:r>
            <a:r>
              <a:rPr lang="en-CA" sz="1400" dirty="0"/>
              <a:t>C</a:t>
            </a:r>
            <a:r>
              <a:rPr lang="en-CA" sz="1400" dirty="0" smtClean="0"/>
              <a:t>anada</a:t>
            </a:r>
            <a:r>
              <a:rPr lang="en-CA" sz="1400" dirty="0" smtClean="0"/>
              <a:t>. PFC is one of six regional forestry research centres across </a:t>
            </a:r>
            <a:r>
              <a:rPr lang="en-CA" sz="1400" dirty="0"/>
              <a:t>C</a:t>
            </a:r>
            <a:r>
              <a:rPr lang="en-CA" sz="1400" dirty="0" smtClean="0"/>
              <a:t>anada</a:t>
            </a:r>
            <a:r>
              <a:rPr lang="en-CA" sz="1400" dirty="0" smtClean="0"/>
              <a:t>. And we have many people working there who are experts in bioenergy, and climate change.</a:t>
            </a:r>
          </a:p>
          <a:p>
            <a:pPr eaLnBrk="1" hangingPunct="1">
              <a:lnSpc>
                <a:spcPct val="80000"/>
              </a:lnSpc>
              <a:spcBef>
                <a:spcPct val="0"/>
              </a:spcBef>
            </a:pPr>
            <a:r>
              <a:rPr lang="en-CA" sz="1400" dirty="0" smtClean="0"/>
              <a:t>In my career as a forester I have worked with First Nations in BC for 25 years on forestry projects and operations.</a:t>
            </a:r>
          </a:p>
          <a:p>
            <a:pPr eaLnBrk="1" hangingPunct="1">
              <a:lnSpc>
                <a:spcPct val="80000"/>
              </a:lnSpc>
              <a:spcBef>
                <a:spcPct val="0"/>
              </a:spcBef>
            </a:pPr>
            <a:r>
              <a:rPr lang="en-CA" sz="1400" dirty="0" smtClean="0"/>
              <a:t>For the past six years I’ve been working as a forestry officer for natural resources </a:t>
            </a:r>
            <a:r>
              <a:rPr lang="en-CA" sz="1400" dirty="0" err="1" smtClean="0"/>
              <a:t>canada</a:t>
            </a:r>
            <a:r>
              <a:rPr lang="en-CA" sz="1400" dirty="0" smtClean="0"/>
              <a:t> with indigenous communities in </a:t>
            </a:r>
            <a:r>
              <a:rPr lang="en-CA" sz="1400" dirty="0" err="1" smtClean="0"/>
              <a:t>bc</a:t>
            </a:r>
            <a:r>
              <a:rPr lang="en-CA" sz="1400" dirty="0" smtClean="0"/>
              <a:t> and </a:t>
            </a:r>
            <a:r>
              <a:rPr lang="en-CA" sz="1400" dirty="0" err="1" smtClean="0"/>
              <a:t>yukon</a:t>
            </a:r>
            <a:r>
              <a:rPr lang="en-CA" sz="1400" dirty="0" smtClean="0"/>
              <a:t> on bioenergy projects. My knowledge and experience is from visiting communities who are developing bioenergy projects, talking to the many experts who are researching bioenergy, and attending conferences like this. So I do know a little something about bioenergy.</a:t>
            </a:r>
          </a:p>
          <a:p>
            <a:pPr eaLnBrk="1" hangingPunct="1">
              <a:lnSpc>
                <a:spcPct val="80000"/>
              </a:lnSpc>
              <a:spcBef>
                <a:spcPct val="0"/>
              </a:spcBef>
            </a:pPr>
            <a:r>
              <a:rPr lang="en-CA" sz="1400" dirty="0" smtClean="0"/>
              <a:t>In </a:t>
            </a:r>
            <a:r>
              <a:rPr lang="en-CA" sz="1400" dirty="0" smtClean="0"/>
              <a:t>fact, The other day, I was asked to give an interview on bioenergy for the Yukon Gov. Fortunately, she asked me questions that I had researched for this talk, so I was able to give fairly coherent responses. One question she </a:t>
            </a:r>
            <a:r>
              <a:rPr lang="en-CA" sz="1400" dirty="0" smtClean="0"/>
              <a:t>asked </a:t>
            </a:r>
            <a:r>
              <a:rPr lang="en-CA" sz="1400" dirty="0" smtClean="0"/>
              <a:t>was, </a:t>
            </a:r>
            <a:r>
              <a:rPr lang="en-CA" sz="1400" dirty="0" smtClean="0"/>
              <a:t>‘why is the </a:t>
            </a:r>
            <a:r>
              <a:rPr lang="en-CA" sz="1400" dirty="0" smtClean="0"/>
              <a:t>government of </a:t>
            </a:r>
            <a:r>
              <a:rPr lang="en-CA" sz="1400" dirty="0" err="1" smtClean="0"/>
              <a:t>canada</a:t>
            </a:r>
            <a:r>
              <a:rPr lang="en-CA" sz="1400" dirty="0" smtClean="0"/>
              <a:t> </a:t>
            </a:r>
            <a:r>
              <a:rPr lang="en-CA" sz="1400" dirty="0" smtClean="0"/>
              <a:t>supporting </a:t>
            </a:r>
            <a:r>
              <a:rPr lang="en-CA" sz="1400" dirty="0" smtClean="0"/>
              <a:t>bioenergy </a:t>
            </a:r>
            <a:r>
              <a:rPr lang="en-CA" sz="1400" dirty="0" smtClean="0"/>
              <a:t>projects?”. </a:t>
            </a:r>
            <a:r>
              <a:rPr lang="en-CA" sz="1400" dirty="0" smtClean="0"/>
              <a:t>I was like, pick me, pick me, I know the answer to this one!!</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C948D-4D78-4929-9517-395C4B88B59A}" type="slidenum">
              <a:rPr lang="en-CA">
                <a:cs typeface="Arial" charset="0"/>
              </a:rPr>
              <a:pPr fontAlgn="base">
                <a:spcBef>
                  <a:spcPct val="0"/>
                </a:spcBef>
                <a:spcAft>
                  <a:spcPct val="0"/>
                </a:spcAft>
                <a:defRPr/>
              </a:pPr>
              <a:t>4</a:t>
            </a:fld>
            <a:endParaRPr lang="en-C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z="1600" dirty="0" smtClean="0"/>
              <a:t>The federal government has adopted several policies to support forest bioenergy, and acknowledge its role in a low carbon economy in Canada. </a:t>
            </a:r>
          </a:p>
          <a:p>
            <a:r>
              <a:rPr lang="en-CA" sz="1600" dirty="0" smtClean="0"/>
              <a:t>The 2016 Pan-Canadian Framework on Clean Growth and Climate Change was developed with the provinces and territories to meet </a:t>
            </a:r>
            <a:r>
              <a:rPr lang="en-CA" sz="1600" dirty="0" err="1" smtClean="0"/>
              <a:t>canada’s</a:t>
            </a:r>
            <a:r>
              <a:rPr lang="en-CA" sz="1600" dirty="0" smtClean="0"/>
              <a:t> emissions reduction targets, grow the economy, and build resilience to a changing climate. </a:t>
            </a:r>
          </a:p>
          <a:p>
            <a:r>
              <a:rPr lang="en-CA" sz="1600" dirty="0" smtClean="0"/>
              <a:t>One of the commitments in the framework is to reduce GHG emissions by supporting rural and remote communities in their transition toward more </a:t>
            </a:r>
            <a:r>
              <a:rPr lang="en-CA" sz="1600" b="1" dirty="0" smtClean="0"/>
              <a:t>secure, affordable, clean </a:t>
            </a:r>
            <a:r>
              <a:rPr lang="en-CA" sz="1600" dirty="0" smtClean="0"/>
              <a:t>energy</a:t>
            </a:r>
          </a:p>
          <a:p>
            <a:endParaRPr lang="en-CA" sz="1600"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E7DDB-E4C3-435D-90D3-9885CAA4064E}" type="slidenum">
              <a:rPr lang="en-CA">
                <a:cs typeface="Arial" charset="0"/>
              </a:rPr>
              <a:pPr fontAlgn="base">
                <a:spcBef>
                  <a:spcPct val="0"/>
                </a:spcBef>
                <a:spcAft>
                  <a:spcPct val="0"/>
                </a:spcAft>
                <a:defRPr/>
              </a:pPr>
              <a:t>5</a:t>
            </a:fld>
            <a:endParaRPr lang="en-CA">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600" dirty="0" smtClean="0"/>
          </a:p>
          <a:p>
            <a:pPr eaLnBrk="1" hangingPunct="1">
              <a:spcBef>
                <a:spcPct val="0"/>
              </a:spcBef>
            </a:pPr>
            <a:r>
              <a:rPr lang="en-CA" sz="1600" dirty="0" smtClean="0"/>
              <a:t>The </a:t>
            </a:r>
            <a:r>
              <a:rPr lang="en-CA" sz="1600" dirty="0" err="1" smtClean="0"/>
              <a:t>bc</a:t>
            </a:r>
            <a:r>
              <a:rPr lang="en-CA" sz="1600" dirty="0" smtClean="0"/>
              <a:t> and </a:t>
            </a:r>
            <a:r>
              <a:rPr lang="en-CA" sz="1600" dirty="0" err="1" smtClean="0"/>
              <a:t>yukon</a:t>
            </a:r>
            <a:r>
              <a:rPr lang="en-CA" sz="1600" dirty="0" smtClean="0"/>
              <a:t>  government have also developed strategies and policies that support bioenergy.</a:t>
            </a:r>
          </a:p>
          <a:p>
            <a:pPr eaLnBrk="1" hangingPunct="1">
              <a:spcBef>
                <a:spcPct val="0"/>
              </a:spcBef>
            </a:pPr>
            <a:endParaRPr lang="en-CA" sz="1600" dirty="0" smtClean="0"/>
          </a:p>
          <a:p>
            <a:pPr eaLnBrk="1" hangingPunct="1">
              <a:spcBef>
                <a:spcPct val="0"/>
              </a:spcBef>
            </a:pPr>
            <a:r>
              <a:rPr lang="en-CA" sz="1600" dirty="0" smtClean="0"/>
              <a:t>The </a:t>
            </a:r>
            <a:r>
              <a:rPr lang="en-CA" sz="1600" dirty="0" err="1" smtClean="0"/>
              <a:t>yukon</a:t>
            </a:r>
            <a:r>
              <a:rPr lang="en-CA" sz="1600" dirty="0" smtClean="0"/>
              <a:t> bioenergy strategy that </a:t>
            </a:r>
            <a:r>
              <a:rPr lang="en-CA" sz="1600" dirty="0"/>
              <a:t>R</a:t>
            </a:r>
            <a:r>
              <a:rPr lang="en-CA" sz="1600" dirty="0" smtClean="0"/>
              <a:t>yan </a:t>
            </a:r>
            <a:r>
              <a:rPr lang="en-CA" sz="1600" dirty="0" err="1"/>
              <a:t>H</a:t>
            </a:r>
            <a:r>
              <a:rPr lang="en-CA" sz="1600" dirty="0" err="1" smtClean="0"/>
              <a:t>ennessay</a:t>
            </a:r>
            <a:r>
              <a:rPr lang="en-CA" sz="1600" dirty="0" smtClean="0"/>
              <a:t> </a:t>
            </a:r>
            <a:r>
              <a:rPr lang="en-CA" sz="1600" dirty="0" smtClean="0"/>
              <a:t>mentioned yesterday was approved in 2016. More recently, the BC government rolled out the clean energy BC plan, which includes development of bioenergy.</a:t>
            </a:r>
          </a:p>
          <a:p>
            <a:pPr eaLnBrk="1" hangingPunct="1">
              <a:spcBef>
                <a:spcPct val="0"/>
              </a:spcBef>
            </a:pPr>
            <a:endParaRPr lang="en-CA" sz="1600" dirty="0" smtClean="0"/>
          </a:p>
          <a:p>
            <a:r>
              <a:rPr lang="en-CA" sz="1600" dirty="0" smtClean="0"/>
              <a:t>Some of the programs that were initiated as a result of the government of </a:t>
            </a:r>
            <a:r>
              <a:rPr lang="en-CA" sz="1600" dirty="0" err="1" smtClean="0"/>
              <a:t>canada’s</a:t>
            </a:r>
            <a:r>
              <a:rPr lang="en-CA" sz="1600" dirty="0" smtClean="0"/>
              <a:t> commitment are the IFI, and CERRC.</a:t>
            </a:r>
          </a:p>
          <a:p>
            <a:pPr eaLnBrk="1" hangingPunct="1">
              <a:spcBef>
                <a:spcPct val="0"/>
              </a:spcBef>
            </a:pPr>
            <a:endParaRPr lang="en-CA" sz="1600" dirty="0" smtClean="0"/>
          </a:p>
          <a:p>
            <a:pPr eaLnBrk="1" hangingPunct="1">
              <a:spcBef>
                <a:spcPct val="0"/>
              </a:spcBef>
            </a:pPr>
            <a:endParaRPr lang="en-CA" sz="1600" dirty="0" smtClean="0"/>
          </a:p>
          <a:p>
            <a:pPr eaLnBrk="1" hangingPunct="1">
              <a:spcBef>
                <a:spcPct val="0"/>
              </a:spcBef>
            </a:pPr>
            <a:endParaRPr lang="en-CA" sz="1600"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AA6BD-0890-43C7-BD22-0AA2175FDE54}" type="slidenum">
              <a:rPr lang="en-CA">
                <a:cs typeface="Arial" charset="0"/>
              </a:rPr>
              <a:pPr fontAlgn="base">
                <a:spcBef>
                  <a:spcPct val="0"/>
                </a:spcBef>
                <a:spcAft>
                  <a:spcPct val="0"/>
                </a:spcAft>
                <a:defRPr/>
              </a:pPr>
              <a:t>6</a:t>
            </a:fld>
            <a:endParaRPr lang="en-CA">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sz="1800" dirty="0"/>
              <a:t>The Indigenous </a:t>
            </a:r>
            <a:r>
              <a:rPr lang="en-US" sz="1800" dirty="0" smtClean="0"/>
              <a:t>forestry </a:t>
            </a:r>
            <a:r>
              <a:rPr lang="en-US" sz="1800" dirty="0" smtClean="0"/>
              <a:t>initiative is a national program that focuses on forestry projects and economic development in indigenous communities. One of the streams is for projects that are related to bioenergy and the </a:t>
            </a:r>
            <a:r>
              <a:rPr lang="en-US" sz="1800" dirty="0" err="1" smtClean="0"/>
              <a:t>bioeconomy</a:t>
            </a:r>
            <a:r>
              <a:rPr lang="en-US" sz="1800" dirty="0" smtClean="0"/>
              <a:t>.</a:t>
            </a:r>
          </a:p>
          <a:p>
            <a:endParaRPr lang="en-US" sz="1800" dirty="0" smtClean="0"/>
          </a:p>
          <a:p>
            <a:r>
              <a:rPr lang="en-US" sz="1800" dirty="0" smtClean="0"/>
              <a:t>The </a:t>
            </a:r>
            <a:r>
              <a:rPr lang="en-US" sz="1800" dirty="0" smtClean="0"/>
              <a:t>Strategic </a:t>
            </a:r>
            <a:r>
              <a:rPr lang="en-US" sz="1800" dirty="0"/>
              <a:t>P</a:t>
            </a:r>
            <a:r>
              <a:rPr lang="en-US" sz="1800" dirty="0" smtClean="0"/>
              <a:t>artnership </a:t>
            </a:r>
            <a:r>
              <a:rPr lang="en-US" sz="1800" dirty="0"/>
              <a:t>I</a:t>
            </a:r>
            <a:r>
              <a:rPr lang="en-US" sz="1800" dirty="0" smtClean="0"/>
              <a:t>nitiative </a:t>
            </a:r>
            <a:r>
              <a:rPr lang="en-US" sz="1800" dirty="0" smtClean="0"/>
              <a:t>is a program that is specific to promoting bioenergy in northern indigenous communities, especially communities that rely on diesel fuel.</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sz="1800" dirty="0" smtClean="0"/>
              <a:t>The clean energy in rural and remote </a:t>
            </a:r>
            <a:r>
              <a:rPr lang="en-US" sz="1800" dirty="0" smtClean="0"/>
              <a:t>communities (CEERC) </a:t>
            </a:r>
            <a:r>
              <a:rPr lang="en-US" sz="1800" dirty="0" smtClean="0"/>
              <a:t>is also a program delivered by NRCan. The objective is to reduce reliance on fossil fuels in rural and remote communities. There is a </a:t>
            </a:r>
            <a:r>
              <a:rPr lang="en-US" sz="1800" dirty="0" err="1" smtClean="0"/>
              <a:t>bioheat</a:t>
            </a:r>
            <a:r>
              <a:rPr lang="en-US" sz="1800" dirty="0" smtClean="0"/>
              <a:t> stream, which supports the adoption of biomass heating or combined heat and power. </a:t>
            </a:r>
          </a:p>
          <a:p>
            <a:endParaRPr lang="en-US" sz="1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sz="1800" smtClean="0"/>
              <a:t>A newly announced program by the government of canada is the indigenous off diesel initiative. This program is delivered in collaboration with  the indigenous clean energy social enterprise and the Pembina Institute. Selected communities will receive funding and hands on support to develop a community driven energy plan and implement their plans.</a:t>
            </a:r>
          </a:p>
          <a:p>
            <a:endParaRPr lang="en-US" sz="1800" smtClean="0"/>
          </a:p>
          <a:p>
            <a:r>
              <a:rPr lang="en-US" sz="1800" smtClean="0"/>
              <a:t>I would now like to introduce you to some of the projects that I have been involved with.</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creens_1"/>
          <p:cNvPicPr>
            <a:picLocks noChangeAspect="1" noChangeArrowheads="1"/>
          </p:cNvPicPr>
          <p:nvPr userDrawn="1"/>
        </p:nvPicPr>
        <p:blipFill>
          <a:blip r:embed="rId2"/>
          <a:srcRect/>
          <a:stretch>
            <a:fillRect/>
          </a:stretch>
        </p:blipFill>
        <p:spPr bwMode="auto">
          <a:xfrm>
            <a:off x="0" y="0"/>
            <a:ext cx="12193588" cy="6858000"/>
          </a:xfrm>
          <a:prstGeom prst="rect">
            <a:avLst/>
          </a:prstGeom>
          <a:noFill/>
          <a:ln w="9525">
            <a:noFill/>
            <a:miter lim="800000"/>
            <a:headEnd/>
            <a:tailEnd/>
          </a:ln>
        </p:spPr>
      </p:pic>
      <p:sp>
        <p:nvSpPr>
          <p:cNvPr id="40963" name="Rectangle 3"/>
          <p:cNvSpPr>
            <a:spLocks noGrp="1" noChangeArrowheads="1"/>
          </p:cNvSpPr>
          <p:nvPr>
            <p:ph type="ctrTitle"/>
          </p:nvPr>
        </p:nvSpPr>
        <p:spPr>
          <a:xfrm>
            <a:off x="914400" y="2559051"/>
            <a:ext cx="10363200" cy="1470025"/>
          </a:xfrm>
        </p:spPr>
        <p:txBody>
          <a:bodyPr/>
          <a:lstStyle>
            <a:lvl1pPr>
              <a:defRPr sz="3000" b="0">
                <a:solidFill>
                  <a:schemeClr val="accent1"/>
                </a:solidFill>
              </a:defRPr>
            </a:lvl1pPr>
          </a:lstStyle>
          <a:p>
            <a:r>
              <a:rPr lang="en-US"/>
              <a:t>Click to edit Master title style</a:t>
            </a:r>
          </a:p>
        </p:txBody>
      </p:sp>
      <p:sp>
        <p:nvSpPr>
          <p:cNvPr id="40964" name="Rectangle 4"/>
          <p:cNvSpPr>
            <a:spLocks noGrp="1" noChangeArrowheads="1"/>
          </p:cNvSpPr>
          <p:nvPr>
            <p:ph type="subTitle" idx="1"/>
          </p:nvPr>
        </p:nvSpPr>
        <p:spPr>
          <a:xfrm>
            <a:off x="914400" y="4314825"/>
            <a:ext cx="10363200" cy="1752600"/>
          </a:xfrm>
        </p:spPr>
        <p:txBody>
          <a:bodyPr/>
          <a:lstStyle>
            <a:lvl1pPr marL="0" indent="0">
              <a:buFontTx/>
              <a:buNone/>
              <a:defRPr>
                <a:solidFill>
                  <a:schemeClr val="hlink"/>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sldNum" sz="quarter" idx="10"/>
          </p:nvPr>
        </p:nvSpPr>
        <p:spPr>
          <a:ln/>
        </p:spPr>
        <p:txBody>
          <a:bodyPr/>
          <a:lstStyle>
            <a:lvl1pPr>
              <a:defRPr/>
            </a:lvl1pPr>
          </a:lstStyle>
          <a:p>
            <a:pPr>
              <a:defRPr/>
            </a:pPr>
            <a:fld id="{52F7D52E-1DF5-490C-9470-A88DFFE7C610}"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200025"/>
            <a:ext cx="2971800" cy="63722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4800" y="-200025"/>
            <a:ext cx="8712200" cy="637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sldNum" sz="quarter" idx="10"/>
          </p:nvPr>
        </p:nvSpPr>
        <p:spPr>
          <a:ln/>
        </p:spPr>
        <p:txBody>
          <a:bodyPr/>
          <a:lstStyle>
            <a:lvl1pPr>
              <a:defRPr/>
            </a:lvl1pPr>
          </a:lstStyle>
          <a:p>
            <a:pPr>
              <a:defRPr/>
            </a:pPr>
            <a:fld id="{4139FFAF-4D6F-424F-A189-91CF45CE1241}"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00025"/>
            <a:ext cx="9110133"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1188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04800" y="3771900"/>
            <a:ext cx="1188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0"/>
          <p:cNvSpPr>
            <a:spLocks noGrp="1" noChangeArrowheads="1"/>
          </p:cNvSpPr>
          <p:nvPr>
            <p:ph type="sldNum" sz="quarter" idx="10"/>
          </p:nvPr>
        </p:nvSpPr>
        <p:spPr>
          <a:ln/>
        </p:spPr>
        <p:txBody>
          <a:bodyPr/>
          <a:lstStyle>
            <a:lvl1pPr>
              <a:defRPr/>
            </a:lvl1pPr>
          </a:lstStyle>
          <a:p>
            <a:pPr>
              <a:defRPr/>
            </a:pPr>
            <a:fld id="{BAF2E971-FE24-4209-9337-841998DD2BF8}" type="slidenum">
              <a:rPr lang="en-US" altLang="en-US"/>
              <a:pPr>
                <a:defRPr/>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0025"/>
            <a:ext cx="9110133"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04800" y="1219200"/>
            <a:ext cx="1188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04800" y="3771900"/>
            <a:ext cx="118872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0"/>
          <p:cNvSpPr>
            <a:spLocks noGrp="1" noChangeArrowheads="1"/>
          </p:cNvSpPr>
          <p:nvPr>
            <p:ph type="sldNum" sz="quarter" idx="10"/>
          </p:nvPr>
        </p:nvSpPr>
        <p:spPr>
          <a:ln/>
        </p:spPr>
        <p:txBody>
          <a:bodyPr/>
          <a:lstStyle>
            <a:lvl1pPr>
              <a:defRPr/>
            </a:lvl1pPr>
          </a:lstStyle>
          <a:p>
            <a:pPr>
              <a:defRPr/>
            </a:pPr>
            <a:fld id="{F6F3DC0B-85D7-4463-BB2B-4D808B0C0468}" type="slidenum">
              <a:rPr lang="en-US" altLang="en-US"/>
              <a:pPr>
                <a:defRPr/>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0"/>
          <p:cNvSpPr>
            <a:spLocks noGrp="1" noChangeArrowheads="1"/>
          </p:cNvSpPr>
          <p:nvPr>
            <p:ph type="sldNum" sz="quarter" idx="10"/>
          </p:nvPr>
        </p:nvSpPr>
        <p:spPr>
          <a:ln/>
        </p:spPr>
        <p:txBody>
          <a:bodyPr/>
          <a:lstStyle>
            <a:lvl1pPr>
              <a:defRPr/>
            </a:lvl1pPr>
          </a:lstStyle>
          <a:p>
            <a:pPr>
              <a:defRPr/>
            </a:pPr>
            <a:fld id="{41EF57FD-109F-461A-A8F8-9CE492F9BC8A}" type="slidenum">
              <a:rPr lang="en-US" altLang="en-US"/>
              <a:pPr>
                <a:defRPr/>
              </a:pPr>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59E06472-C7ED-479F-8834-91460AC539F9}" type="slidenum">
              <a:rPr lang="en-US" altLang="en-US"/>
              <a:pPr>
                <a:defRPr/>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5842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350000" y="1219200"/>
            <a:ext cx="5842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0"/>
          <p:cNvSpPr>
            <a:spLocks noGrp="1" noChangeArrowheads="1"/>
          </p:cNvSpPr>
          <p:nvPr>
            <p:ph type="sldNum" sz="quarter" idx="10"/>
          </p:nvPr>
        </p:nvSpPr>
        <p:spPr>
          <a:ln/>
        </p:spPr>
        <p:txBody>
          <a:bodyPr/>
          <a:lstStyle>
            <a:lvl1pPr>
              <a:defRPr/>
            </a:lvl1pPr>
          </a:lstStyle>
          <a:p>
            <a:pPr>
              <a:defRPr/>
            </a:pPr>
            <a:fld id="{A26920AE-2D38-4F55-916F-A16D12D459A3}" type="slidenum">
              <a:rPr lang="en-US" altLang="en-US"/>
              <a:pPr>
                <a:defRPr/>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0"/>
          <p:cNvSpPr>
            <a:spLocks noGrp="1" noChangeArrowheads="1"/>
          </p:cNvSpPr>
          <p:nvPr>
            <p:ph type="sldNum" sz="quarter" idx="10"/>
          </p:nvPr>
        </p:nvSpPr>
        <p:spPr>
          <a:ln/>
        </p:spPr>
        <p:txBody>
          <a:bodyPr/>
          <a:lstStyle>
            <a:lvl1pPr>
              <a:defRPr/>
            </a:lvl1pPr>
          </a:lstStyle>
          <a:p>
            <a:pPr>
              <a:defRPr/>
            </a:pPr>
            <a:fld id="{5DE5A844-1D7C-414C-A5B8-B76CB3A1A37C}" type="slidenum">
              <a:rPr lang="en-US" altLang="en-US"/>
              <a:pPr>
                <a:defRPr/>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0"/>
          <p:cNvSpPr>
            <a:spLocks noGrp="1" noChangeArrowheads="1"/>
          </p:cNvSpPr>
          <p:nvPr>
            <p:ph type="sldNum" sz="quarter" idx="10"/>
          </p:nvPr>
        </p:nvSpPr>
        <p:spPr>
          <a:ln/>
        </p:spPr>
        <p:txBody>
          <a:bodyPr/>
          <a:lstStyle>
            <a:lvl1pPr>
              <a:defRPr/>
            </a:lvl1pPr>
          </a:lstStyle>
          <a:p>
            <a:pPr>
              <a:defRPr/>
            </a:pPr>
            <a:fld id="{8A792073-D0C6-4676-B58B-6DD9F19866EB}" type="slidenum">
              <a:rPr lang="en-US" altLang="en-US"/>
              <a:pPr>
                <a:defRPr/>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0434B58D-66A2-4A88-AFB6-7EA74DDBC860}" type="slidenum">
              <a:rPr lang="en-US" altLang="en-US"/>
              <a:pPr>
                <a:defRPr/>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DCA9953-32B2-4CFA-ACDC-00513F8BE7AE}" type="slidenum">
              <a:rPr lang="en-US" altLang="en-US"/>
              <a:pPr>
                <a:defRPr/>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C15BD7EB-5020-480C-A2FD-C0BC40710858}" type="slidenum">
              <a:rPr lang="en-US" altLang="en-US"/>
              <a:pPr>
                <a:defRPr/>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
          <p:cNvPicPr>
            <a:picLocks noChangeAspect="1" noChangeArrowheads="1"/>
          </p:cNvPicPr>
          <p:nvPr userDrawn="1"/>
        </p:nvPicPr>
        <p:blipFill>
          <a:blip r:embed="rId15"/>
          <a:srcRect/>
          <a:stretch>
            <a:fillRect/>
          </a:stretch>
        </p:blipFill>
        <p:spPr bwMode="auto">
          <a:xfrm>
            <a:off x="0" y="0"/>
            <a:ext cx="12190413" cy="6856413"/>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200025"/>
            <a:ext cx="91106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9"/>
          <p:cNvSpPr>
            <a:spLocks noGrp="1" noChangeArrowheads="1"/>
          </p:cNvSpPr>
          <p:nvPr>
            <p:ph type="body" idx="1"/>
          </p:nvPr>
        </p:nvSpPr>
        <p:spPr bwMode="auto">
          <a:xfrm>
            <a:off x="304800" y="1219200"/>
            <a:ext cx="1188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6" name="Rectangle 10"/>
          <p:cNvSpPr>
            <a:spLocks noGrp="1" noChangeArrowheads="1"/>
          </p:cNvSpPr>
          <p:nvPr>
            <p:ph type="sldNum" sz="quarter" idx="4"/>
          </p:nvPr>
        </p:nvSpPr>
        <p:spPr bwMode="auto">
          <a:xfrm>
            <a:off x="8445500" y="64960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200">
                <a:solidFill>
                  <a:schemeClr val="bg1"/>
                </a:solidFill>
                <a:latin typeface="Times New Roman" panose="02020603050405020304" pitchFamily="18" charset="0"/>
                <a:cs typeface="+mn-cs"/>
              </a:defRPr>
            </a:lvl1pPr>
          </a:lstStyle>
          <a:p>
            <a:pPr>
              <a:defRPr/>
            </a:pPr>
            <a:fld id="{F2AFBF4A-11BC-4F61-B470-8489650BAA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228600" indent="-228600" algn="l" rtl="0" eaLnBrk="0" fontAlgn="base" hangingPunct="0">
        <a:spcBef>
          <a:spcPct val="45000"/>
        </a:spcBef>
        <a:spcAft>
          <a:spcPct val="0"/>
        </a:spcAft>
        <a:buClr>
          <a:schemeClr val="hlink"/>
        </a:buClr>
        <a:buChar char="•"/>
        <a:defRPr sz="2800">
          <a:solidFill>
            <a:schemeClr val="accent1"/>
          </a:solidFill>
          <a:latin typeface="+mn-lt"/>
          <a:ea typeface="+mn-ea"/>
          <a:cs typeface="+mn-cs"/>
        </a:defRPr>
      </a:lvl1pPr>
      <a:lvl2pPr marL="742950" indent="-285750" algn="l" rtl="0" eaLnBrk="0" fontAlgn="base" hangingPunct="0">
        <a:spcBef>
          <a:spcPct val="45000"/>
        </a:spcBef>
        <a:spcAft>
          <a:spcPct val="0"/>
        </a:spcAft>
        <a:buClr>
          <a:schemeClr val="hlink"/>
        </a:buClr>
        <a:buChar char="–"/>
        <a:defRPr sz="2400">
          <a:solidFill>
            <a:schemeClr val="accent1"/>
          </a:solidFill>
          <a:latin typeface="+mn-lt"/>
          <a:cs typeface="+mn-cs"/>
        </a:defRPr>
      </a:lvl2pPr>
      <a:lvl3pPr marL="1143000" indent="-228600" algn="l" rtl="0" eaLnBrk="0" fontAlgn="base" hangingPunct="0">
        <a:spcBef>
          <a:spcPct val="45000"/>
        </a:spcBef>
        <a:spcAft>
          <a:spcPct val="0"/>
        </a:spcAft>
        <a:buClr>
          <a:schemeClr val="hlink"/>
        </a:buClr>
        <a:buChar char="•"/>
        <a:defRPr sz="2000">
          <a:solidFill>
            <a:schemeClr val="accent1"/>
          </a:solidFill>
          <a:latin typeface="+mn-lt"/>
          <a:cs typeface="+mn-cs"/>
        </a:defRPr>
      </a:lvl3pPr>
      <a:lvl4pPr marL="1600200" indent="-228600" algn="l" rtl="0" eaLnBrk="0" fontAlgn="base" hangingPunct="0">
        <a:spcBef>
          <a:spcPct val="45000"/>
        </a:spcBef>
        <a:spcAft>
          <a:spcPct val="0"/>
        </a:spcAft>
        <a:buClr>
          <a:schemeClr val="hlink"/>
        </a:buClr>
        <a:buChar char="–"/>
        <a:defRPr>
          <a:solidFill>
            <a:schemeClr val="accent1"/>
          </a:solidFill>
          <a:latin typeface="+mn-lt"/>
          <a:cs typeface="+mn-cs"/>
        </a:defRPr>
      </a:lvl4pPr>
      <a:lvl5pPr marL="2057400" indent="-228600" algn="l" rtl="0" eaLnBrk="0" fontAlgn="base" hangingPunct="0">
        <a:spcBef>
          <a:spcPct val="45000"/>
        </a:spcBef>
        <a:spcAft>
          <a:spcPct val="0"/>
        </a:spcAft>
        <a:buClr>
          <a:schemeClr val="hlink"/>
        </a:buClr>
        <a:buChar char="»"/>
        <a:defRPr>
          <a:solidFill>
            <a:schemeClr val="accent1"/>
          </a:solidFill>
          <a:latin typeface="+mn-lt"/>
          <a:cs typeface="+mn-cs"/>
        </a:defRPr>
      </a:lvl5pPr>
      <a:lvl6pPr marL="2514600" indent="-228600" algn="l" rtl="0" fontAlgn="base">
        <a:spcBef>
          <a:spcPct val="45000"/>
        </a:spcBef>
        <a:spcAft>
          <a:spcPct val="0"/>
        </a:spcAft>
        <a:buClr>
          <a:schemeClr val="hlink"/>
        </a:buClr>
        <a:buChar char="»"/>
        <a:defRPr>
          <a:solidFill>
            <a:schemeClr val="accent1"/>
          </a:solidFill>
          <a:latin typeface="+mn-lt"/>
          <a:cs typeface="+mn-cs"/>
        </a:defRPr>
      </a:lvl6pPr>
      <a:lvl7pPr marL="2971800" indent="-228600" algn="l" rtl="0" fontAlgn="base">
        <a:spcBef>
          <a:spcPct val="45000"/>
        </a:spcBef>
        <a:spcAft>
          <a:spcPct val="0"/>
        </a:spcAft>
        <a:buClr>
          <a:schemeClr val="hlink"/>
        </a:buClr>
        <a:buChar char="»"/>
        <a:defRPr>
          <a:solidFill>
            <a:schemeClr val="accent1"/>
          </a:solidFill>
          <a:latin typeface="+mn-lt"/>
          <a:cs typeface="+mn-cs"/>
        </a:defRPr>
      </a:lvl7pPr>
      <a:lvl8pPr marL="3429000" indent="-228600" algn="l" rtl="0" fontAlgn="base">
        <a:spcBef>
          <a:spcPct val="45000"/>
        </a:spcBef>
        <a:spcAft>
          <a:spcPct val="0"/>
        </a:spcAft>
        <a:buClr>
          <a:schemeClr val="hlink"/>
        </a:buClr>
        <a:buChar char="»"/>
        <a:defRPr>
          <a:solidFill>
            <a:schemeClr val="accent1"/>
          </a:solidFill>
          <a:latin typeface="+mn-lt"/>
          <a:cs typeface="+mn-cs"/>
        </a:defRPr>
      </a:lvl8pPr>
      <a:lvl9pPr marL="3886200" indent="-228600" algn="l" rtl="0" fontAlgn="base">
        <a:spcBef>
          <a:spcPct val="45000"/>
        </a:spcBef>
        <a:spcAft>
          <a:spcPct val="0"/>
        </a:spcAft>
        <a:buClr>
          <a:schemeClr val="hlink"/>
        </a:buClr>
        <a:buChar char="»"/>
        <a:defRPr>
          <a:solidFill>
            <a:schemeClr val="accent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ctrTitle"/>
          </p:nvPr>
        </p:nvSpPr>
        <p:spPr>
          <a:xfrm>
            <a:off x="914400" y="2559050"/>
            <a:ext cx="10363200" cy="1470025"/>
          </a:xfrm>
        </p:spPr>
        <p:txBody>
          <a:bodyPr/>
          <a:lstStyle/>
          <a:p>
            <a:pPr algn="ctr"/>
            <a:r>
              <a:rPr lang="en-CA" sz="6000" dirty="0" smtClean="0"/>
              <a:t>WHY BIOMASS?</a:t>
            </a:r>
          </a:p>
        </p:txBody>
      </p:sp>
      <p:sp>
        <p:nvSpPr>
          <p:cNvPr id="17410" name="Subtitle 7"/>
          <p:cNvSpPr>
            <a:spLocks noGrp="1"/>
          </p:cNvSpPr>
          <p:nvPr>
            <p:ph type="subTitle" idx="1"/>
          </p:nvPr>
        </p:nvSpPr>
        <p:spPr>
          <a:xfrm>
            <a:off x="609600" y="3390900"/>
            <a:ext cx="10363200" cy="2303463"/>
          </a:xfrm>
        </p:spPr>
        <p:txBody>
          <a:bodyPr/>
          <a:lstStyle/>
          <a:p>
            <a:endParaRPr lang="en-CA" sz="1800" b="1" smtClean="0"/>
          </a:p>
          <a:p>
            <a:endParaRPr lang="en-CA" sz="1800" b="1" smtClean="0"/>
          </a:p>
          <a:p>
            <a:r>
              <a:rPr lang="en-CA" sz="1800" b="1" smtClean="0">
                <a:solidFill>
                  <a:srgbClr val="084D77"/>
                </a:solidFill>
              </a:rPr>
              <a:t>Alaska Wood Energy Conference</a:t>
            </a:r>
          </a:p>
          <a:p>
            <a:r>
              <a:rPr lang="en-CA" sz="1800" b="1" smtClean="0">
                <a:solidFill>
                  <a:srgbClr val="084D77"/>
                </a:solidFill>
              </a:rPr>
              <a:t>Fairbanks, Alaska</a:t>
            </a:r>
          </a:p>
          <a:p>
            <a:r>
              <a:rPr lang="en-CA" sz="1800" b="1" smtClean="0">
                <a:solidFill>
                  <a:srgbClr val="084D77"/>
                </a:solidFill>
              </a:rPr>
              <a:t>April 15-16, 2019 </a:t>
            </a:r>
          </a:p>
          <a:p>
            <a:pPr algn="r"/>
            <a:r>
              <a:rPr lang="en-CA" sz="1800" b="1" smtClean="0">
                <a:solidFill>
                  <a:srgbClr val="084D77"/>
                </a:solidFill>
              </a:rPr>
              <a:t>maureen.scott@canada.ca</a:t>
            </a:r>
          </a:p>
          <a:p>
            <a:pPr algn="r"/>
            <a:r>
              <a:rPr lang="en-CA" sz="1800" b="1" smtClean="0">
                <a:solidFill>
                  <a:srgbClr val="084D77"/>
                </a:solidFill>
              </a:rPr>
              <a:t>Natural Resources Canada</a:t>
            </a:r>
          </a:p>
          <a:p>
            <a:endParaRPr lang="en-CA" sz="1800" b="1" smtClean="0"/>
          </a:p>
          <a:p>
            <a:endParaRPr lang="en-CA" sz="1800" b="1" smtClean="0"/>
          </a:p>
          <a:p>
            <a:endParaRPr lang="en-CA" smtClean="0"/>
          </a:p>
          <a:p>
            <a:endParaRPr lang="en-CA" smtClean="0"/>
          </a:p>
        </p:txBody>
      </p:sp>
      <p:sp>
        <p:nvSpPr>
          <p:cNvPr id="16387" name="Slide Number Placeholder 3"/>
          <p:cNvSpPr>
            <a:spLocks noGrp="1"/>
          </p:cNvSpPr>
          <p:nvPr>
            <p:ph type="sldNum" sz="quarter" idx="4294967295"/>
          </p:nvPr>
        </p:nvSpPr>
        <p:spPr>
          <a:xfrm>
            <a:off x="10972800" y="6496050"/>
            <a:ext cx="1219200" cy="476250"/>
          </a:xfrm>
        </p:spPr>
        <p:txBody>
          <a:bodyPr/>
          <a:lstStyle/>
          <a:p>
            <a:pPr fontAlgn="base">
              <a:spcBef>
                <a:spcPct val="0"/>
              </a:spcBef>
              <a:spcAft>
                <a:spcPct val="0"/>
              </a:spcAft>
              <a:defRPr/>
            </a:pPr>
            <a:fld id="{54F0D8B5-3505-4882-BBCB-75D5B710CA26}" type="slidenum">
              <a:rPr lang="en-US" altLang="en-US" smtClean="0"/>
              <a:pPr fontAlgn="base">
                <a:spcBef>
                  <a:spcPct val="0"/>
                </a:spcBef>
                <a:spcAft>
                  <a:spcPct val="0"/>
                </a:spcAft>
                <a:defRPr/>
              </a:pPr>
              <a:t>1</a:t>
            </a:fld>
            <a:endParaRPr lang="en-US" alt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5"/>
          <p:cNvSpPr>
            <a:spLocks noGrp="1"/>
          </p:cNvSpPr>
          <p:nvPr>
            <p:ph type="title"/>
          </p:nvPr>
        </p:nvSpPr>
        <p:spPr/>
        <p:txBody>
          <a:bodyPr/>
          <a:lstStyle/>
          <a:p>
            <a:r>
              <a:rPr lang="en-CA" smtClean="0"/>
              <a:t>BIOENERGY PROJECTS IN BC AND YUKON</a:t>
            </a:r>
          </a:p>
        </p:txBody>
      </p:sp>
      <p:pic>
        <p:nvPicPr>
          <p:cNvPr id="35842" name="Content Placeholder 3"/>
          <p:cNvPicPr>
            <a:picLocks noChangeAspect="1"/>
          </p:cNvPicPr>
          <p:nvPr/>
        </p:nvPicPr>
        <p:blipFill>
          <a:blip r:embed="rId3"/>
          <a:srcRect/>
          <a:stretch>
            <a:fillRect/>
          </a:stretch>
        </p:blipFill>
        <p:spPr bwMode="auto">
          <a:xfrm>
            <a:off x="528638" y="1176338"/>
            <a:ext cx="3595687" cy="4351337"/>
          </a:xfrm>
          <a:prstGeom prst="rect">
            <a:avLst/>
          </a:prstGeom>
          <a:noFill/>
          <a:ln w="12700">
            <a:solidFill>
              <a:srgbClr val="000000"/>
            </a:solidFill>
            <a:miter lim="800000"/>
            <a:headEnd/>
            <a:tailEnd/>
          </a:ln>
        </p:spPr>
      </p:pic>
      <p:pic>
        <p:nvPicPr>
          <p:cNvPr id="35843" name="Content Placeholder 3"/>
          <p:cNvPicPr>
            <a:picLocks noChangeAspect="1"/>
          </p:cNvPicPr>
          <p:nvPr/>
        </p:nvPicPr>
        <p:blipFill>
          <a:blip r:embed="rId4"/>
          <a:srcRect/>
          <a:stretch>
            <a:fillRect/>
          </a:stretch>
        </p:blipFill>
        <p:spPr bwMode="auto">
          <a:xfrm>
            <a:off x="7283450" y="3325813"/>
            <a:ext cx="3733800" cy="2798762"/>
          </a:xfrm>
          <a:prstGeom prst="rect">
            <a:avLst/>
          </a:prstGeom>
          <a:noFill/>
          <a:ln w="9525">
            <a:noFill/>
            <a:miter lim="800000"/>
            <a:headEnd/>
            <a:tailEnd/>
          </a:ln>
        </p:spPr>
      </p:pic>
      <p:sp>
        <p:nvSpPr>
          <p:cNvPr id="35844" name="Rectangle 1"/>
          <p:cNvSpPr>
            <a:spLocks noChangeArrowheads="1"/>
          </p:cNvSpPr>
          <p:nvPr/>
        </p:nvSpPr>
        <p:spPr bwMode="auto">
          <a:xfrm>
            <a:off x="4675188" y="2019300"/>
            <a:ext cx="6096000" cy="554038"/>
          </a:xfrm>
          <a:prstGeom prst="rect">
            <a:avLst/>
          </a:prstGeom>
          <a:solidFill>
            <a:schemeClr val="accent1"/>
          </a:solidFill>
          <a:ln w="34925" algn="ctr">
            <a:solidFill>
              <a:schemeClr val="accent1"/>
            </a:solidFill>
            <a:miter lim="800000"/>
            <a:headEnd/>
            <a:tailEnd/>
          </a:ln>
        </p:spPr>
        <p:txBody>
          <a:bodyPr>
            <a:spAutoFit/>
          </a:bodyPr>
          <a:lstStyle/>
          <a:p>
            <a:r>
              <a:rPr lang="en-CA" sz="2800" b="1">
                <a:solidFill>
                  <a:schemeClr val="bg1"/>
                </a:solidFill>
                <a:latin typeface="Calibri" pitchFamily="34" charset="0"/>
                <a:ea typeface="Calibri" pitchFamily="34" charset="0"/>
                <a:cs typeface="Times New Roman" pitchFamily="18" charset="0"/>
              </a:rPr>
              <a:t>Kwadacha First Nation: CHP Project</a:t>
            </a:r>
            <a:endParaRPr lang="en-CA">
              <a:solidFill>
                <a:schemeClr val="bg1"/>
              </a:solidFill>
              <a:latin typeface="Calibri" pitchFamily="34"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5"/>
          <p:cNvSpPr>
            <a:spLocks noGrp="1"/>
          </p:cNvSpPr>
          <p:nvPr>
            <p:ph type="title"/>
          </p:nvPr>
        </p:nvSpPr>
        <p:spPr/>
        <p:txBody>
          <a:bodyPr/>
          <a:lstStyle/>
          <a:p>
            <a:r>
              <a:rPr lang="en-CA" smtClean="0"/>
              <a:t>BIOENERGY PROJECTS IN BC AND YUKON</a:t>
            </a:r>
          </a:p>
        </p:txBody>
      </p:sp>
      <p:pic>
        <p:nvPicPr>
          <p:cNvPr id="37890" name="Picture 6"/>
          <p:cNvPicPr>
            <a:picLocks noChangeAspect="1"/>
          </p:cNvPicPr>
          <p:nvPr/>
        </p:nvPicPr>
        <p:blipFill>
          <a:blip r:embed="rId3"/>
          <a:srcRect/>
          <a:stretch>
            <a:fillRect/>
          </a:stretch>
        </p:blipFill>
        <p:spPr bwMode="auto">
          <a:xfrm>
            <a:off x="566738" y="1419225"/>
            <a:ext cx="3668712" cy="4243388"/>
          </a:xfrm>
          <a:prstGeom prst="rect">
            <a:avLst/>
          </a:prstGeom>
          <a:noFill/>
          <a:ln w="12700">
            <a:solidFill>
              <a:srgbClr val="000000"/>
            </a:solidFill>
            <a:miter lim="800000"/>
            <a:headEnd/>
            <a:tailEnd/>
          </a:ln>
        </p:spPr>
      </p:pic>
      <p:pic>
        <p:nvPicPr>
          <p:cNvPr id="37891" name="Picture 2"/>
          <p:cNvPicPr>
            <a:picLocks noChangeAspect="1"/>
          </p:cNvPicPr>
          <p:nvPr/>
        </p:nvPicPr>
        <p:blipFill>
          <a:blip r:embed="rId4"/>
          <a:srcRect/>
          <a:stretch>
            <a:fillRect/>
          </a:stretch>
        </p:blipFill>
        <p:spPr bwMode="auto">
          <a:xfrm>
            <a:off x="7521575" y="1720850"/>
            <a:ext cx="3289300" cy="4384675"/>
          </a:xfrm>
          <a:prstGeom prst="rect">
            <a:avLst/>
          </a:prstGeom>
          <a:noFill/>
          <a:ln w="9525">
            <a:noFill/>
            <a:miter lim="800000"/>
            <a:headEnd/>
            <a:tailEnd/>
          </a:ln>
        </p:spPr>
      </p:pic>
      <p:sp>
        <p:nvSpPr>
          <p:cNvPr id="37892" name="Rectangle 1"/>
          <p:cNvSpPr>
            <a:spLocks noChangeArrowheads="1"/>
          </p:cNvSpPr>
          <p:nvPr/>
        </p:nvSpPr>
        <p:spPr bwMode="auto">
          <a:xfrm>
            <a:off x="4737100" y="1058863"/>
            <a:ext cx="6096000" cy="554037"/>
          </a:xfrm>
          <a:prstGeom prst="rect">
            <a:avLst/>
          </a:prstGeom>
          <a:solidFill>
            <a:schemeClr val="accent1"/>
          </a:solidFill>
          <a:ln w="34925" algn="ctr">
            <a:solidFill>
              <a:schemeClr val="accent1"/>
            </a:solidFill>
            <a:miter lim="800000"/>
            <a:headEnd/>
            <a:tailEnd/>
          </a:ln>
        </p:spPr>
        <p:txBody>
          <a:bodyPr>
            <a:spAutoFit/>
          </a:bodyPr>
          <a:lstStyle/>
          <a:p>
            <a:r>
              <a:rPr lang="en-CA" sz="2800" b="1">
                <a:solidFill>
                  <a:schemeClr val="bg1"/>
                </a:solidFill>
                <a:latin typeface="Calibri" pitchFamily="34" charset="0"/>
                <a:ea typeface="Calibri" pitchFamily="34" charset="0"/>
                <a:cs typeface="Times New Roman" pitchFamily="18" charset="0"/>
              </a:rPr>
              <a:t>Tsay Keh Dene: CHP Project</a:t>
            </a:r>
            <a:endParaRPr lang="en-CA">
              <a:solidFill>
                <a:schemeClr val="bg1"/>
              </a:solidFill>
              <a:latin typeface="Calibri" pitchFamily="34"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5"/>
          <p:cNvSpPr>
            <a:spLocks noGrp="1"/>
          </p:cNvSpPr>
          <p:nvPr>
            <p:ph type="title"/>
          </p:nvPr>
        </p:nvSpPr>
        <p:spPr/>
        <p:txBody>
          <a:bodyPr/>
          <a:lstStyle/>
          <a:p>
            <a:r>
              <a:rPr lang="en-CA" smtClean="0"/>
              <a:t>BIOENERGY PROJECTS IN BC AND YUKON</a:t>
            </a:r>
          </a:p>
        </p:txBody>
      </p:sp>
      <p:pic>
        <p:nvPicPr>
          <p:cNvPr id="39938" name="Picture 4"/>
          <p:cNvPicPr>
            <a:picLocks noChangeAspect="1"/>
          </p:cNvPicPr>
          <p:nvPr/>
        </p:nvPicPr>
        <p:blipFill>
          <a:blip r:embed="rId3"/>
          <a:srcRect/>
          <a:stretch>
            <a:fillRect/>
          </a:stretch>
        </p:blipFill>
        <p:spPr bwMode="auto">
          <a:xfrm>
            <a:off x="658813" y="1038225"/>
            <a:ext cx="3675062" cy="4638675"/>
          </a:xfrm>
          <a:prstGeom prst="rect">
            <a:avLst/>
          </a:prstGeom>
          <a:noFill/>
          <a:ln w="9525">
            <a:noFill/>
            <a:miter lim="800000"/>
            <a:headEnd/>
            <a:tailEnd/>
          </a:ln>
        </p:spPr>
      </p:pic>
      <p:sp>
        <p:nvSpPr>
          <p:cNvPr id="39939" name="Rectangle 1"/>
          <p:cNvSpPr>
            <a:spLocks noChangeArrowheads="1"/>
          </p:cNvSpPr>
          <p:nvPr/>
        </p:nvSpPr>
        <p:spPr bwMode="auto">
          <a:xfrm>
            <a:off x="4859338" y="2095500"/>
            <a:ext cx="6096000" cy="981075"/>
          </a:xfrm>
          <a:prstGeom prst="rect">
            <a:avLst/>
          </a:prstGeom>
          <a:solidFill>
            <a:schemeClr val="accent1"/>
          </a:solidFill>
          <a:ln w="34925" algn="ctr">
            <a:solidFill>
              <a:schemeClr val="accent1"/>
            </a:solidFill>
            <a:miter lim="800000"/>
            <a:headEnd/>
            <a:tailEnd/>
          </a:ln>
        </p:spPr>
        <p:txBody>
          <a:bodyPr>
            <a:spAutoFit/>
          </a:bodyPr>
          <a:lstStyle/>
          <a:p>
            <a:r>
              <a:rPr lang="en-CA" sz="2800" b="1">
                <a:solidFill>
                  <a:schemeClr val="bg1"/>
                </a:solidFill>
                <a:latin typeface="Calibri" pitchFamily="34" charset="0"/>
                <a:ea typeface="Calibri" pitchFamily="34" charset="0"/>
                <a:cs typeface="Times New Roman" pitchFamily="18" charset="0"/>
              </a:rPr>
              <a:t>Teslin Tlingit Council – Hargassner biomass boiler district heating system</a:t>
            </a:r>
            <a:r>
              <a:rPr lang="en-CA">
                <a:solidFill>
                  <a:schemeClr val="bg1"/>
                </a:solidFill>
                <a:latin typeface="Calibri" pitchFamily="34" charset="0"/>
                <a:ea typeface="Calibri" pitchFamily="34" charset="0"/>
                <a:cs typeface="Times New Roman" pitchFamily="18" charset="0"/>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p:cNvSpPr>
            <a:spLocks noGrp="1"/>
          </p:cNvSpPr>
          <p:nvPr>
            <p:ph type="title"/>
          </p:nvPr>
        </p:nvSpPr>
        <p:spPr/>
        <p:txBody>
          <a:bodyPr/>
          <a:lstStyle/>
          <a:p>
            <a:r>
              <a:rPr lang="en-CA" smtClean="0"/>
              <a:t>FEEDBACK FROM FOREST BIOMASS PROJECTS</a:t>
            </a:r>
          </a:p>
        </p:txBody>
      </p:sp>
      <p:sp>
        <p:nvSpPr>
          <p:cNvPr id="35842" name="Slide Number Placeholder 3"/>
          <p:cNvSpPr>
            <a:spLocks noGrp="1"/>
          </p:cNvSpPr>
          <p:nvPr>
            <p:ph type="sldNum" sz="quarter" idx="10"/>
          </p:nvPr>
        </p:nvSpPr>
        <p:spPr/>
        <p:txBody>
          <a:bodyPr/>
          <a:lstStyle/>
          <a:p>
            <a:pPr fontAlgn="base">
              <a:spcBef>
                <a:spcPct val="0"/>
              </a:spcBef>
              <a:spcAft>
                <a:spcPct val="0"/>
              </a:spcAft>
              <a:defRPr/>
            </a:pPr>
            <a:fld id="{E108DE5C-E81E-4412-9709-8F7FEFBF3BCF}" type="slidenum">
              <a:rPr lang="en-US" altLang="en-US" smtClean="0"/>
              <a:pPr fontAlgn="base">
                <a:spcBef>
                  <a:spcPct val="0"/>
                </a:spcBef>
                <a:spcAft>
                  <a:spcPct val="0"/>
                </a:spcAft>
                <a:defRPr/>
              </a:pPr>
              <a:t>13</a:t>
            </a:fld>
            <a:endParaRPr lang="en-US" altLang="en-US" smtClean="0"/>
          </a:p>
        </p:txBody>
      </p:sp>
      <p:sp>
        <p:nvSpPr>
          <p:cNvPr id="41987" name="Rectangle 2"/>
          <p:cNvSpPr>
            <a:spLocks noChangeArrowheads="1"/>
          </p:cNvSpPr>
          <p:nvPr/>
        </p:nvSpPr>
        <p:spPr bwMode="auto">
          <a:xfrm>
            <a:off x="790575" y="1019175"/>
            <a:ext cx="10882313" cy="5815013"/>
          </a:xfrm>
          <a:prstGeom prst="rect">
            <a:avLst/>
          </a:prstGeom>
          <a:noFill/>
          <a:ln w="9525">
            <a:noFill/>
            <a:miter lim="800000"/>
            <a:headEnd/>
            <a:tailEnd/>
          </a:ln>
        </p:spPr>
        <p:txBody>
          <a:bodyPr>
            <a:spAutoFit/>
          </a:bodyPr>
          <a:lstStyle/>
          <a:p>
            <a:pPr>
              <a:spcBef>
                <a:spcPts val="600"/>
              </a:spcBef>
              <a:buFont typeface="Arial" charset="0"/>
              <a:buChar char="•"/>
            </a:pPr>
            <a:r>
              <a:rPr lang="en-CA" sz="2400">
                <a:solidFill>
                  <a:schemeClr val="tx1"/>
                </a:solidFill>
              </a:rPr>
              <a:t>Energy cost savings from systems that burn wood more efficiently. </a:t>
            </a:r>
          </a:p>
          <a:p>
            <a:pPr>
              <a:spcBef>
                <a:spcPts val="600"/>
              </a:spcBef>
              <a:buFont typeface="Arial" charset="0"/>
              <a:buChar char="•"/>
            </a:pPr>
            <a:r>
              <a:rPr lang="en-CA" sz="2400">
                <a:solidFill>
                  <a:schemeClr val="tx1"/>
                </a:solidFill>
              </a:rPr>
              <a:t>Local economic development and jobs.</a:t>
            </a:r>
          </a:p>
          <a:p>
            <a:pPr>
              <a:spcBef>
                <a:spcPts val="600"/>
              </a:spcBef>
              <a:buFont typeface="Arial" charset="0"/>
              <a:buChar char="•"/>
            </a:pPr>
            <a:r>
              <a:rPr lang="en-US" altLang="en-US" sz="2400">
                <a:solidFill>
                  <a:schemeClr val="tx1"/>
                </a:solidFill>
              </a:rPr>
              <a:t>T</a:t>
            </a:r>
            <a:r>
              <a:rPr lang="en-CA" altLang="en-US" sz="2400">
                <a:solidFill>
                  <a:schemeClr val="tx1"/>
                </a:solidFill>
              </a:rPr>
              <a:t>raining, employment and business </a:t>
            </a:r>
            <a:r>
              <a:rPr lang="en-US" altLang="en-US" sz="2400">
                <a:solidFill>
                  <a:schemeClr val="tx1"/>
                </a:solidFill>
              </a:rPr>
              <a:t>opportunities.</a:t>
            </a:r>
            <a:r>
              <a:rPr lang="en-CA" altLang="en-US" sz="2400">
                <a:solidFill>
                  <a:schemeClr val="tx1"/>
                </a:solidFill>
              </a:rPr>
              <a:t> </a:t>
            </a:r>
          </a:p>
          <a:p>
            <a:pPr>
              <a:spcBef>
                <a:spcPts val="600"/>
              </a:spcBef>
              <a:buFont typeface="Arial" charset="0"/>
              <a:buChar char="•"/>
            </a:pPr>
            <a:r>
              <a:rPr lang="en-US" sz="2400">
                <a:solidFill>
                  <a:schemeClr val="tx1"/>
                </a:solidFill>
              </a:rPr>
              <a:t>Decreased costs and risk of impacts from transportation/use of fossil fuels.</a:t>
            </a:r>
          </a:p>
          <a:p>
            <a:pPr>
              <a:spcBef>
                <a:spcPts val="600"/>
              </a:spcBef>
              <a:buFont typeface="Arial" charset="0"/>
              <a:buChar char="•"/>
            </a:pPr>
            <a:r>
              <a:rPr lang="en-US" sz="2400">
                <a:solidFill>
                  <a:schemeClr val="tx1"/>
                </a:solidFill>
              </a:rPr>
              <a:t>Energy  independence and keeping $$ in the community.</a:t>
            </a:r>
          </a:p>
          <a:p>
            <a:pPr>
              <a:spcBef>
                <a:spcPts val="600"/>
              </a:spcBef>
              <a:buFont typeface="Arial" charset="0"/>
              <a:buChar char="•"/>
            </a:pPr>
            <a:r>
              <a:rPr lang="en-US" sz="2400">
                <a:solidFill>
                  <a:schemeClr val="tx1"/>
                </a:solidFill>
              </a:rPr>
              <a:t>Use of forest residues from other forestry activities and construction projects.</a:t>
            </a:r>
          </a:p>
          <a:p>
            <a:pPr>
              <a:spcBef>
                <a:spcPts val="600"/>
              </a:spcBef>
              <a:buFont typeface="Arial" charset="0"/>
              <a:buChar char="•"/>
            </a:pPr>
            <a:r>
              <a:rPr lang="en-US" sz="2400">
                <a:solidFill>
                  <a:schemeClr val="tx1"/>
                </a:solidFill>
              </a:rPr>
              <a:t>Use of dead wood and fire smart residuals.</a:t>
            </a:r>
          </a:p>
          <a:p>
            <a:pPr>
              <a:spcBef>
                <a:spcPts val="600"/>
              </a:spcBef>
              <a:buFont typeface="Arial" charset="0"/>
              <a:buChar char="•"/>
            </a:pPr>
            <a:r>
              <a:rPr lang="en-US" sz="2400">
                <a:solidFill>
                  <a:schemeClr val="tx1"/>
                </a:solidFill>
              </a:rPr>
              <a:t>Community pride.</a:t>
            </a:r>
          </a:p>
          <a:p>
            <a:pPr>
              <a:spcBef>
                <a:spcPts val="600"/>
              </a:spcBef>
              <a:buFont typeface="Arial" charset="0"/>
              <a:buChar char="•"/>
            </a:pPr>
            <a:r>
              <a:rPr lang="en-US" sz="2400">
                <a:solidFill>
                  <a:schemeClr val="tx1"/>
                </a:solidFill>
              </a:rPr>
              <a:t>Members returning to the community because of employment opportunities.</a:t>
            </a:r>
          </a:p>
          <a:p>
            <a:pPr>
              <a:spcBef>
                <a:spcPts val="600"/>
              </a:spcBef>
              <a:buFont typeface="Arial" charset="0"/>
              <a:buChar char="•"/>
            </a:pPr>
            <a:r>
              <a:rPr lang="en-US" sz="2400">
                <a:solidFill>
                  <a:schemeClr val="tx1"/>
                </a:solidFill>
              </a:rPr>
              <a:t>Makes sawmilling profitable if there is a market for the waste.</a:t>
            </a:r>
          </a:p>
          <a:p>
            <a:pPr>
              <a:spcBef>
                <a:spcPts val="600"/>
              </a:spcBef>
              <a:buFont typeface="Arial" charset="0"/>
              <a:buChar char="•"/>
            </a:pPr>
            <a:r>
              <a:rPr lang="en-US" sz="2400">
                <a:solidFill>
                  <a:schemeClr val="tx1"/>
                </a:solidFill>
              </a:rPr>
              <a:t>Investment in future of community</a:t>
            </a:r>
          </a:p>
          <a:p>
            <a:pPr>
              <a:spcBef>
                <a:spcPts val="600"/>
              </a:spcBef>
              <a:buFont typeface="Arial" charset="0"/>
              <a:buNone/>
            </a:pPr>
            <a:endParaRPr lang="en-US" sz="2400">
              <a:solidFill>
                <a:schemeClr val="tx1"/>
              </a:solidFill>
            </a:endParaRPr>
          </a:p>
          <a:p>
            <a:pPr>
              <a:spcBef>
                <a:spcPts val="600"/>
              </a:spcBef>
              <a:buFont typeface="Arial" charset="0"/>
              <a:buChar char="•"/>
            </a:pPr>
            <a:endParaRPr lang="en-CA" altLang="en-US" sz="280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4"/>
          <p:cNvPicPr>
            <a:picLocks noChangeAspect="1"/>
          </p:cNvPicPr>
          <p:nvPr/>
        </p:nvPicPr>
        <p:blipFill>
          <a:blip r:embed="rId3"/>
          <a:srcRect/>
          <a:stretch>
            <a:fillRect/>
          </a:stretch>
        </p:blipFill>
        <p:spPr bwMode="auto">
          <a:xfrm>
            <a:off x="261938" y="935038"/>
            <a:ext cx="3503612" cy="2332037"/>
          </a:xfrm>
          <a:prstGeom prst="rect">
            <a:avLst/>
          </a:prstGeom>
          <a:noFill/>
          <a:ln w="9525">
            <a:noFill/>
            <a:miter lim="800000"/>
            <a:headEnd/>
            <a:tailEnd/>
          </a:ln>
        </p:spPr>
      </p:pic>
      <p:pic>
        <p:nvPicPr>
          <p:cNvPr id="44034" name="Picture 2"/>
          <p:cNvPicPr>
            <a:picLocks noChangeAspect="1"/>
          </p:cNvPicPr>
          <p:nvPr/>
        </p:nvPicPr>
        <p:blipFill>
          <a:blip r:embed="rId4"/>
          <a:srcRect/>
          <a:stretch>
            <a:fillRect/>
          </a:stretch>
        </p:blipFill>
        <p:spPr bwMode="auto">
          <a:xfrm>
            <a:off x="231775" y="3495675"/>
            <a:ext cx="3533775" cy="2646363"/>
          </a:xfrm>
          <a:prstGeom prst="rect">
            <a:avLst/>
          </a:prstGeom>
          <a:noFill/>
          <a:ln w="9525">
            <a:noFill/>
            <a:miter lim="800000"/>
            <a:headEnd/>
            <a:tailEnd/>
          </a:ln>
        </p:spPr>
      </p:pic>
      <p:pic>
        <p:nvPicPr>
          <p:cNvPr id="44035" name="Content Placeholder 3"/>
          <p:cNvPicPr>
            <a:picLocks noChangeAspect="1"/>
          </p:cNvPicPr>
          <p:nvPr/>
        </p:nvPicPr>
        <p:blipFill>
          <a:blip r:embed="rId5"/>
          <a:srcRect/>
          <a:stretch>
            <a:fillRect/>
          </a:stretch>
        </p:blipFill>
        <p:spPr bwMode="auto">
          <a:xfrm>
            <a:off x="3884613" y="852488"/>
            <a:ext cx="4051300" cy="5246687"/>
          </a:xfrm>
          <a:prstGeom prst="rect">
            <a:avLst/>
          </a:prstGeom>
          <a:noFill/>
          <a:ln w="9525">
            <a:noFill/>
            <a:miter lim="800000"/>
            <a:headEnd/>
            <a:tailEnd/>
          </a:ln>
        </p:spPr>
      </p:pic>
      <p:pic>
        <p:nvPicPr>
          <p:cNvPr id="44036" name="Picture 4"/>
          <p:cNvPicPr>
            <a:picLocks noChangeAspect="1"/>
          </p:cNvPicPr>
          <p:nvPr/>
        </p:nvPicPr>
        <p:blipFill>
          <a:blip r:embed="rId6"/>
          <a:srcRect/>
          <a:stretch>
            <a:fillRect/>
          </a:stretch>
        </p:blipFill>
        <p:spPr bwMode="auto">
          <a:xfrm>
            <a:off x="8353425" y="792163"/>
            <a:ext cx="3057525" cy="3057525"/>
          </a:xfrm>
          <a:prstGeom prst="rect">
            <a:avLst/>
          </a:prstGeom>
          <a:noFill/>
          <a:ln w="9525">
            <a:noFill/>
            <a:miter lim="800000"/>
            <a:headEnd/>
            <a:tailEnd/>
          </a:ln>
        </p:spPr>
      </p:pic>
      <p:pic>
        <p:nvPicPr>
          <p:cNvPr id="44037" name="Picture 5"/>
          <p:cNvPicPr>
            <a:picLocks noChangeAspect="1"/>
          </p:cNvPicPr>
          <p:nvPr/>
        </p:nvPicPr>
        <p:blipFill>
          <a:blip r:embed="rId7"/>
          <a:srcRect/>
          <a:stretch>
            <a:fillRect/>
          </a:stretch>
        </p:blipFill>
        <p:spPr bwMode="auto">
          <a:xfrm>
            <a:off x="8774113" y="3951288"/>
            <a:ext cx="2122487" cy="2122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p:cNvPicPr>
            <a:picLocks noChangeAspect="1"/>
          </p:cNvPicPr>
          <p:nvPr/>
        </p:nvPicPr>
        <p:blipFill>
          <a:blip r:embed="rId3"/>
          <a:srcRect/>
          <a:stretch>
            <a:fillRect/>
          </a:stretch>
        </p:blipFill>
        <p:spPr bwMode="auto">
          <a:xfrm>
            <a:off x="8569325" y="4329113"/>
            <a:ext cx="3095625" cy="1743075"/>
          </a:xfrm>
          <a:prstGeom prst="rect">
            <a:avLst/>
          </a:prstGeom>
          <a:noFill/>
          <a:ln w="9525">
            <a:noFill/>
            <a:miter lim="800000"/>
            <a:headEnd/>
            <a:tailEnd/>
          </a:ln>
        </p:spPr>
      </p:pic>
      <p:pic>
        <p:nvPicPr>
          <p:cNvPr id="46082" name="Picture 11"/>
          <p:cNvPicPr>
            <a:picLocks noChangeAspect="1"/>
          </p:cNvPicPr>
          <p:nvPr/>
        </p:nvPicPr>
        <p:blipFill>
          <a:blip r:embed="rId4"/>
          <a:srcRect/>
          <a:stretch>
            <a:fillRect/>
          </a:stretch>
        </p:blipFill>
        <p:spPr bwMode="auto">
          <a:xfrm>
            <a:off x="9975850" y="2524125"/>
            <a:ext cx="1571625" cy="1125538"/>
          </a:xfrm>
          <a:prstGeom prst="rect">
            <a:avLst/>
          </a:prstGeom>
          <a:noFill/>
          <a:ln w="9525">
            <a:noFill/>
            <a:miter lim="800000"/>
            <a:headEnd/>
            <a:tailEnd/>
          </a:ln>
        </p:spPr>
      </p:pic>
      <p:sp>
        <p:nvSpPr>
          <p:cNvPr id="3" name="Rectangle 2"/>
          <p:cNvSpPr/>
          <p:nvPr/>
        </p:nvSpPr>
        <p:spPr>
          <a:xfrm>
            <a:off x="525307" y="4522979"/>
            <a:ext cx="6096000" cy="954107"/>
          </a:xfrm>
          <a:prstGeom prst="rect">
            <a:avLst/>
          </a:prstGeom>
        </p:spPr>
        <p:txBody>
          <a:bodyPr>
            <a:spAutoFit/>
            <a:scene3d>
              <a:camera prst="orthographicFront"/>
              <a:lightRig rig="threePt" dir="t"/>
            </a:scene3d>
            <a:sp3d extrusionH="57150">
              <a:bevelT w="38100" h="38100" prst="angle"/>
            </a:sp3d>
          </a:bodyPr>
          <a:lstStyle/>
          <a:p>
            <a:pPr fontAlgn="auto">
              <a:spcBef>
                <a:spcPts val="0"/>
              </a:spcBef>
              <a:spcAft>
                <a:spcPts val="0"/>
              </a:spcAft>
              <a:defRPr/>
            </a:pPr>
            <a:r>
              <a:rPr lang="en-CA" sz="2800" b="1" dirty="0">
                <a:ln w="3175">
                  <a:solidFill>
                    <a:schemeClr val="tx1"/>
                  </a:solidFill>
                </a:ln>
                <a:solidFill>
                  <a:schemeClr val="tx1"/>
                </a:solidFill>
                <a:latin typeface="+mn-lt"/>
                <a:cs typeface="+mn-cs"/>
              </a:rPr>
              <a:t>Burning trees for energy ‘like pouring gasoline to put out a fire’</a:t>
            </a:r>
            <a:endParaRPr lang="en-CA" sz="2800" dirty="0">
              <a:ln w="3175">
                <a:solidFill>
                  <a:schemeClr val="tx1"/>
                </a:solidFill>
              </a:ln>
              <a:solidFill>
                <a:schemeClr val="tx1"/>
              </a:solidFill>
              <a:latin typeface="+mn-lt"/>
              <a:cs typeface="+mn-cs"/>
            </a:endParaRPr>
          </a:p>
        </p:txBody>
      </p:sp>
      <p:grpSp>
        <p:nvGrpSpPr>
          <p:cNvPr id="46084" name="Group 11"/>
          <p:cNvGrpSpPr>
            <a:grpSpLocks noChangeAspect="1"/>
          </p:cNvGrpSpPr>
          <p:nvPr/>
        </p:nvGrpSpPr>
        <p:grpSpPr bwMode="auto">
          <a:xfrm>
            <a:off x="139700" y="2633663"/>
            <a:ext cx="9856788" cy="1412875"/>
            <a:chOff x="3342" y="1740"/>
            <a:chExt cx="6209" cy="890"/>
          </a:xfrm>
        </p:grpSpPr>
        <p:sp>
          <p:nvSpPr>
            <p:cNvPr id="46088" name="AutoShape 10"/>
            <p:cNvSpPr>
              <a:spLocks noChangeAspect="1" noChangeArrowheads="1" noTextEdit="1"/>
            </p:cNvSpPr>
            <p:nvPr/>
          </p:nvSpPr>
          <p:spPr bwMode="auto">
            <a:xfrm>
              <a:off x="3990" y="2377"/>
              <a:ext cx="3745" cy="253"/>
            </a:xfrm>
            <a:prstGeom prst="rect">
              <a:avLst/>
            </a:prstGeom>
            <a:noFill/>
            <a:ln w="9525">
              <a:noFill/>
              <a:miter lim="800000"/>
              <a:headEnd/>
              <a:tailEnd/>
            </a:ln>
          </p:spPr>
          <p:txBody>
            <a:bodyPr/>
            <a:lstStyle/>
            <a:p>
              <a:endParaRPr lang="en-US"/>
            </a:p>
          </p:txBody>
        </p:sp>
        <p:sp>
          <p:nvSpPr>
            <p:cNvPr id="20" name="Rectangle 12"/>
            <p:cNvSpPr>
              <a:spLocks noChangeArrowheads="1"/>
            </p:cNvSpPr>
            <p:nvPr/>
          </p:nvSpPr>
          <p:spPr bwMode="auto">
            <a:xfrm>
              <a:off x="3342" y="1740"/>
              <a:ext cx="6209" cy="174"/>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b="1" dirty="0" smtClean="0">
                  <a:solidFill>
                    <a:schemeClr val="accent5">
                      <a:lumMod val="75000"/>
                    </a:schemeClr>
                  </a:solidFill>
                  <a:latin typeface="Calibri" panose="020F0502020204030204" pitchFamily="34" charset="0"/>
                  <a:cs typeface="+mn-cs"/>
                </a:rPr>
                <a:t>“I'm far from convinced that the biomass industry is policing itself, or being policed, forcefully enough.”</a:t>
              </a:r>
              <a:endParaRPr lang="en-US" altLang="en-US" b="1" dirty="0" smtClean="0">
                <a:solidFill>
                  <a:schemeClr val="accent5">
                    <a:lumMod val="75000"/>
                  </a:schemeClr>
                </a:solidFill>
                <a:cs typeface="+mn-cs"/>
              </a:endParaRPr>
            </a:p>
          </p:txBody>
        </p:sp>
        <p:sp>
          <p:nvSpPr>
            <p:cNvPr id="46090" name="Rectangle 13"/>
            <p:cNvSpPr>
              <a:spLocks noChangeArrowheads="1"/>
            </p:cNvSpPr>
            <p:nvPr/>
          </p:nvSpPr>
          <p:spPr bwMode="auto">
            <a:xfrm>
              <a:off x="7581" y="2376"/>
              <a:ext cx="71" cy="143"/>
            </a:xfrm>
            <a:prstGeom prst="rect">
              <a:avLst/>
            </a:prstGeom>
            <a:noFill/>
            <a:ln w="9525">
              <a:noFill/>
              <a:miter lim="800000"/>
              <a:headEnd/>
              <a:tailEnd/>
            </a:ln>
          </p:spPr>
          <p:txBody>
            <a:bodyPr wrap="none" lIns="0" tIns="0" rIns="0" bIns="0">
              <a:spAutoFit/>
            </a:bodyPr>
            <a:lstStyle/>
            <a:p>
              <a:pPr eaLnBrk="0" hangingPunct="0"/>
              <a:r>
                <a:rPr lang="en-US" altLang="en-US" sz="1100">
                  <a:solidFill>
                    <a:srgbClr val="000000"/>
                  </a:solidFill>
                  <a:latin typeface="Calibri" pitchFamily="34" charset="0"/>
                </a:rPr>
                <a:t> </a:t>
              </a:r>
              <a:endParaRPr lang="en-US" altLang="en-US">
                <a:solidFill>
                  <a:schemeClr val="tx1"/>
                </a:solidFill>
              </a:endParaRPr>
            </a:p>
          </p:txBody>
        </p:sp>
      </p:grpSp>
      <p:sp>
        <p:nvSpPr>
          <p:cNvPr id="46085" name="TextBox 28"/>
          <p:cNvSpPr txBox="1">
            <a:spLocks noChangeArrowheads="1"/>
          </p:cNvSpPr>
          <p:nvPr/>
        </p:nvSpPr>
        <p:spPr bwMode="auto">
          <a:xfrm>
            <a:off x="361950" y="1143000"/>
            <a:ext cx="11909425" cy="338138"/>
          </a:xfrm>
          <a:prstGeom prst="rect">
            <a:avLst/>
          </a:prstGeom>
          <a:noFill/>
          <a:ln w="9525">
            <a:noFill/>
            <a:miter lim="800000"/>
            <a:headEnd/>
            <a:tailEnd/>
          </a:ln>
        </p:spPr>
        <p:txBody>
          <a:bodyPr wrap="none">
            <a:spAutoFit/>
          </a:bodyPr>
          <a:lstStyle/>
          <a:p>
            <a:r>
              <a:rPr lang="en-CA" sz="1600" b="1">
                <a:solidFill>
                  <a:srgbClr val="FF0000"/>
                </a:solidFill>
              </a:rPr>
              <a:t>“Burning forest biomass to make electricity releases substantially more carbon dioxide per unit of electricity than coal”.</a:t>
            </a:r>
          </a:p>
        </p:txBody>
      </p:sp>
      <p:sp>
        <p:nvSpPr>
          <p:cNvPr id="46086" name="TextBox 29"/>
          <p:cNvSpPr txBox="1">
            <a:spLocks noChangeArrowheads="1"/>
          </p:cNvSpPr>
          <p:nvPr/>
        </p:nvSpPr>
        <p:spPr bwMode="auto">
          <a:xfrm>
            <a:off x="609600" y="1733550"/>
            <a:ext cx="9086850" cy="400050"/>
          </a:xfrm>
          <a:prstGeom prst="rect">
            <a:avLst/>
          </a:prstGeom>
          <a:noFill/>
          <a:ln w="9525">
            <a:noFill/>
            <a:miter lim="800000"/>
            <a:headEnd/>
            <a:tailEnd/>
          </a:ln>
        </p:spPr>
        <p:txBody>
          <a:bodyPr>
            <a:spAutoFit/>
          </a:bodyPr>
          <a:lstStyle/>
          <a:p>
            <a:r>
              <a:rPr lang="en-CA" sz="2000">
                <a:solidFill>
                  <a:schemeClr val="tx1"/>
                </a:solidFill>
              </a:rPr>
              <a:t>“We see this biomass industry as one of the biggest threat to these forests”.</a:t>
            </a:r>
          </a:p>
        </p:txBody>
      </p:sp>
      <p:sp>
        <p:nvSpPr>
          <p:cNvPr id="46087" name="TextBox 32"/>
          <p:cNvSpPr txBox="1">
            <a:spLocks noChangeArrowheads="1"/>
          </p:cNvSpPr>
          <p:nvPr/>
        </p:nvSpPr>
        <p:spPr bwMode="auto">
          <a:xfrm>
            <a:off x="361950" y="3314700"/>
            <a:ext cx="8939213" cy="946150"/>
          </a:xfrm>
          <a:prstGeom prst="rect">
            <a:avLst/>
          </a:prstGeom>
          <a:noFill/>
          <a:ln w="9525">
            <a:noFill/>
            <a:miter lim="800000"/>
            <a:headEnd/>
            <a:tailEnd/>
          </a:ln>
        </p:spPr>
        <p:txBody>
          <a:bodyPr>
            <a:spAutoFit/>
          </a:bodyPr>
          <a:lstStyle/>
          <a:p>
            <a:r>
              <a:rPr lang="en-CA" sz="2800">
                <a:solidFill>
                  <a:srgbClr val="7030A0"/>
                </a:solidFill>
                <a:latin typeface="Kartika" pitchFamily="18" charset="0"/>
              </a:rPr>
              <a:t>“The most dangerous component of combustion is the particulate matter which is produced by biomass power generation”.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p:cNvPicPr>
            <a:picLocks noGrp="1" noChangeAspect="1"/>
          </p:cNvPicPr>
          <p:nvPr>
            <p:ph type="body" idx="4294967295"/>
          </p:nvPr>
        </p:nvPicPr>
        <p:blipFill>
          <a:blip r:embed="rId3"/>
          <a:srcRect/>
          <a:stretch>
            <a:fillRect/>
          </a:stretch>
        </p:blipFill>
        <p:spPr>
          <a:xfrm>
            <a:off x="3351213" y="1346200"/>
            <a:ext cx="4776787" cy="4776788"/>
          </a:xfrm>
          <a:ln w="28575">
            <a:solidFill>
              <a:srgbClr val="000000"/>
            </a:solidFill>
          </a:ln>
        </p:spPr>
      </p:pic>
      <p:sp>
        <p:nvSpPr>
          <p:cNvPr id="48130" name="Text Box 6"/>
          <p:cNvSpPr txBox="1">
            <a:spLocks noChangeArrowheads="1"/>
          </p:cNvSpPr>
          <p:nvPr/>
        </p:nvSpPr>
        <p:spPr bwMode="auto">
          <a:xfrm>
            <a:off x="7724775" y="4808538"/>
            <a:ext cx="2279650" cy="641350"/>
          </a:xfrm>
          <a:prstGeom prst="rect">
            <a:avLst/>
          </a:prstGeom>
          <a:noFill/>
          <a:ln w="9525">
            <a:noFill/>
            <a:miter lim="800000"/>
            <a:headEnd/>
            <a:tailEnd/>
          </a:ln>
        </p:spPr>
        <p:txBody>
          <a:bodyPr wrap="none">
            <a:spAutoFit/>
          </a:bodyPr>
          <a:lstStyle/>
          <a:p>
            <a:r>
              <a:rPr lang="en-US" sz="3600">
                <a:solidFill>
                  <a:schemeClr val="bg1"/>
                </a:solidFill>
                <a:latin typeface="Arial Rounded MT Bold" pitchFamily="34" charset="0"/>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CA" smtClean="0"/>
              <a:t>I WORK WITH SMART PEOPLE</a:t>
            </a:r>
          </a:p>
        </p:txBody>
      </p:sp>
      <p:pic>
        <p:nvPicPr>
          <p:cNvPr id="4" name="Shape">
            <a:hlinkClick r:id="" action="ppaction://media"/>
          </p:cNvPr>
          <p:cNvPicPr>
            <a:picLocks noGrp="1" noChangeAspect="1"/>
          </p:cNvPicPr>
          <p:nvPr>
            <p:ph idx="4294967295"/>
            <a:videoFile r:link="rId1"/>
          </p:nvPr>
        </p:nvPicPr>
        <p:blipFill>
          <a:blip r:embed="rId4"/>
          <a:srcRect/>
          <a:stretch>
            <a:fillRect/>
          </a:stretch>
        </p:blipFill>
        <p:spPr>
          <a:xfrm>
            <a:off x="4275138" y="1381125"/>
            <a:ext cx="2981325" cy="4351338"/>
          </a:xfrm>
        </p:spPr>
      </p:pic>
      <p:pic>
        <p:nvPicPr>
          <p:cNvPr id="3" name="Shape">
            <a:hlinkClick r:id="" action="ppaction://media"/>
          </p:cNvPr>
          <p:cNvPicPr>
            <a:picLocks noRot="1" noChangeAspect="1"/>
          </p:cNvPicPr>
          <p:nvPr>
            <a:videoFile r:link="rId1"/>
          </p:nvPr>
        </p:nvPicPr>
        <p:blipFill>
          <a:blip r:embed="rId5"/>
          <a:srcRect/>
          <a:stretch>
            <a:fillRect/>
          </a:stretch>
        </p:blipFill>
        <p:spPr bwMode="auto">
          <a:xfrm>
            <a:off x="304800" y="1079500"/>
            <a:ext cx="2711450" cy="4813300"/>
          </a:xfrm>
          <a:prstGeom prst="rect">
            <a:avLst/>
          </a:prstGeom>
          <a:noFill/>
          <a:ln w="9525">
            <a:noFill/>
            <a:miter lim="800000"/>
            <a:headEnd/>
            <a:tailEnd/>
          </a:ln>
        </p:spPr>
      </p:pic>
      <p:pic>
        <p:nvPicPr>
          <p:cNvPr id="5" name="Shape">
            <a:hlinkClick r:id="" action="ppaction://media"/>
          </p:cNvPr>
          <p:cNvPicPr>
            <a:picLocks noRot="1" noChangeAspect="1"/>
          </p:cNvPicPr>
          <p:nvPr>
            <a:videoFile r:link="rId1"/>
          </p:nvPr>
        </p:nvPicPr>
        <p:blipFill>
          <a:blip r:embed="rId6"/>
          <a:srcRect/>
          <a:stretch>
            <a:fillRect/>
          </a:stretch>
        </p:blipFill>
        <p:spPr bwMode="auto">
          <a:xfrm>
            <a:off x="8516938" y="1219200"/>
            <a:ext cx="2632075" cy="4673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10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p:cMediaNode vol="22000">
                <p:cTn id="19"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p:txBody>
          <a:bodyPr/>
          <a:lstStyle/>
          <a:p>
            <a:r>
              <a:rPr lang="en-CA" smtClean="0"/>
              <a:t>IT DEPENDS: WHAT FOSSIL FUEL ARE YOU DISPLACING</a:t>
            </a:r>
          </a:p>
        </p:txBody>
      </p:sp>
      <p:pic>
        <p:nvPicPr>
          <p:cNvPr id="52226" name="Picture 6"/>
          <p:cNvPicPr>
            <a:picLocks noChangeAspect="1"/>
          </p:cNvPicPr>
          <p:nvPr/>
        </p:nvPicPr>
        <p:blipFill>
          <a:blip r:embed="rId3"/>
          <a:srcRect/>
          <a:stretch>
            <a:fillRect/>
          </a:stretch>
        </p:blipFill>
        <p:spPr bwMode="auto">
          <a:xfrm>
            <a:off x="3379788" y="1401763"/>
            <a:ext cx="3332162" cy="2655887"/>
          </a:xfrm>
          <a:prstGeom prst="rect">
            <a:avLst/>
          </a:prstGeom>
          <a:noFill/>
          <a:ln w="9525">
            <a:noFill/>
            <a:miter lim="800000"/>
            <a:headEnd/>
            <a:tailEnd/>
          </a:ln>
        </p:spPr>
      </p:pic>
      <p:pic>
        <p:nvPicPr>
          <p:cNvPr id="52227" name="Picture 7"/>
          <p:cNvPicPr>
            <a:picLocks noChangeAspect="1"/>
          </p:cNvPicPr>
          <p:nvPr/>
        </p:nvPicPr>
        <p:blipFill>
          <a:blip r:embed="rId4"/>
          <a:srcRect/>
          <a:stretch>
            <a:fillRect/>
          </a:stretch>
        </p:blipFill>
        <p:spPr bwMode="auto">
          <a:xfrm>
            <a:off x="8272463" y="1952625"/>
            <a:ext cx="3392487" cy="2374900"/>
          </a:xfrm>
          <a:prstGeom prst="rect">
            <a:avLst/>
          </a:prstGeom>
          <a:noFill/>
          <a:ln w="9525">
            <a:noFill/>
            <a:miter lim="800000"/>
            <a:headEnd/>
            <a:tailEnd/>
          </a:ln>
        </p:spPr>
      </p:pic>
      <p:sp>
        <p:nvSpPr>
          <p:cNvPr id="52228" name="TextBox 9"/>
          <p:cNvSpPr txBox="1">
            <a:spLocks noChangeArrowheads="1"/>
          </p:cNvSpPr>
          <p:nvPr/>
        </p:nvSpPr>
        <p:spPr bwMode="auto">
          <a:xfrm>
            <a:off x="4810125" y="4291013"/>
            <a:ext cx="654050" cy="366712"/>
          </a:xfrm>
          <a:prstGeom prst="rect">
            <a:avLst/>
          </a:prstGeom>
          <a:noFill/>
          <a:ln w="9525">
            <a:noFill/>
            <a:miter lim="800000"/>
            <a:headEnd/>
            <a:tailEnd/>
          </a:ln>
        </p:spPr>
        <p:txBody>
          <a:bodyPr wrap="none">
            <a:spAutoFit/>
          </a:bodyPr>
          <a:lstStyle/>
          <a:p>
            <a:r>
              <a:rPr lang="en-CA">
                <a:solidFill>
                  <a:schemeClr val="tx1"/>
                </a:solidFill>
              </a:rPr>
              <a:t>Coal</a:t>
            </a:r>
          </a:p>
        </p:txBody>
      </p:sp>
      <p:sp>
        <p:nvSpPr>
          <p:cNvPr id="52229" name="TextBox 10"/>
          <p:cNvSpPr txBox="1">
            <a:spLocks noChangeArrowheads="1"/>
          </p:cNvSpPr>
          <p:nvPr/>
        </p:nvSpPr>
        <p:spPr bwMode="auto">
          <a:xfrm>
            <a:off x="8420100" y="4670425"/>
            <a:ext cx="3181350" cy="366713"/>
          </a:xfrm>
          <a:prstGeom prst="rect">
            <a:avLst/>
          </a:prstGeom>
          <a:noFill/>
          <a:ln w="9525">
            <a:noFill/>
            <a:miter lim="800000"/>
            <a:headEnd/>
            <a:tailEnd/>
          </a:ln>
        </p:spPr>
        <p:txBody>
          <a:bodyPr wrap="none">
            <a:spAutoFit/>
          </a:bodyPr>
          <a:lstStyle/>
          <a:p>
            <a:r>
              <a:rPr lang="en-CA">
                <a:solidFill>
                  <a:schemeClr val="tx1"/>
                </a:solidFill>
              </a:rPr>
              <a:t>Diesel in off-grid communities</a:t>
            </a:r>
          </a:p>
        </p:txBody>
      </p:sp>
      <p:pic>
        <p:nvPicPr>
          <p:cNvPr id="52230" name="Picture 3"/>
          <p:cNvPicPr>
            <a:picLocks noChangeAspect="1"/>
          </p:cNvPicPr>
          <p:nvPr/>
        </p:nvPicPr>
        <p:blipFill>
          <a:blip r:embed="rId5"/>
          <a:srcRect/>
          <a:stretch>
            <a:fillRect/>
          </a:stretch>
        </p:blipFill>
        <p:spPr bwMode="auto">
          <a:xfrm>
            <a:off x="581025" y="2208213"/>
            <a:ext cx="1619250" cy="2438400"/>
          </a:xfrm>
          <a:prstGeom prst="rect">
            <a:avLst/>
          </a:prstGeom>
          <a:noFill/>
          <a:ln w="9525">
            <a:noFill/>
            <a:miter lim="800000"/>
            <a:headEnd/>
            <a:tailEnd/>
          </a:ln>
        </p:spPr>
      </p:pic>
      <p:sp>
        <p:nvSpPr>
          <p:cNvPr id="52231" name="TextBox 5"/>
          <p:cNvSpPr txBox="1">
            <a:spLocks noChangeArrowheads="1"/>
          </p:cNvSpPr>
          <p:nvPr/>
        </p:nvSpPr>
        <p:spPr bwMode="auto">
          <a:xfrm>
            <a:off x="639763" y="1654175"/>
            <a:ext cx="1352550" cy="366713"/>
          </a:xfrm>
          <a:prstGeom prst="rect">
            <a:avLst/>
          </a:prstGeom>
          <a:noFill/>
          <a:ln w="9525">
            <a:noFill/>
            <a:miter lim="800000"/>
            <a:headEnd/>
            <a:tailEnd/>
          </a:ln>
        </p:spPr>
        <p:txBody>
          <a:bodyPr wrap="none">
            <a:spAutoFit/>
          </a:bodyPr>
          <a:lstStyle/>
          <a:p>
            <a:r>
              <a:rPr lang="en-CA">
                <a:solidFill>
                  <a:schemeClr val="tx1"/>
                </a:solidFill>
              </a:rPr>
              <a:t>Natural gas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4"/>
          <p:cNvSpPr>
            <a:spLocks noGrp="1"/>
          </p:cNvSpPr>
          <p:nvPr>
            <p:ph type="title"/>
          </p:nvPr>
        </p:nvSpPr>
        <p:spPr/>
        <p:txBody>
          <a:bodyPr/>
          <a:lstStyle/>
          <a:p>
            <a:r>
              <a:rPr lang="en-CA" smtClean="0"/>
              <a:t>IT DEPENDS: WHAT IS THE SOURCE OF FEEDSTOCK</a:t>
            </a:r>
          </a:p>
        </p:txBody>
      </p:sp>
      <p:sp>
        <p:nvSpPr>
          <p:cNvPr id="6" name="Content Placeholder 5"/>
          <p:cNvSpPr>
            <a:spLocks noGrp="1"/>
          </p:cNvSpPr>
          <p:nvPr>
            <p:ph idx="4294967295"/>
          </p:nvPr>
        </p:nvSpPr>
        <p:spPr/>
        <p:txBody>
          <a:bodyPr/>
          <a:lstStyle/>
          <a:p>
            <a:pPr>
              <a:defRPr/>
            </a:pPr>
            <a:endParaRPr lang="en-CA" dirty="0" smtClean="0"/>
          </a:p>
          <a:p>
            <a:pPr>
              <a:defRPr/>
            </a:pPr>
            <a:endParaRPr lang="en-CA" dirty="0"/>
          </a:p>
          <a:p>
            <a:pPr>
              <a:defRPr/>
            </a:pPr>
            <a:endParaRPr lang="en-CA" dirty="0" smtClean="0"/>
          </a:p>
          <a:p>
            <a:pPr>
              <a:defRPr/>
            </a:pPr>
            <a:endParaRPr lang="en-CA" dirty="0"/>
          </a:p>
          <a:p>
            <a:pPr>
              <a:defRPr/>
            </a:pPr>
            <a:endParaRPr lang="en-CA" dirty="0" smtClean="0"/>
          </a:p>
          <a:p>
            <a:pPr>
              <a:defRPr/>
            </a:pPr>
            <a:endParaRPr lang="en-CA" dirty="0" smtClean="0"/>
          </a:p>
          <a:p>
            <a:pPr>
              <a:defRPr/>
            </a:pPr>
            <a:endParaRPr lang="en-CA" dirty="0"/>
          </a:p>
          <a:p>
            <a:pPr marL="0" indent="0">
              <a:buFontTx/>
              <a:buNone/>
              <a:defRPr/>
            </a:pPr>
            <a:endParaRPr lang="en-CA" dirty="0"/>
          </a:p>
        </p:txBody>
      </p:sp>
      <p:pic>
        <p:nvPicPr>
          <p:cNvPr id="54275" name="Picture 6"/>
          <p:cNvPicPr>
            <a:picLocks noChangeAspect="1"/>
          </p:cNvPicPr>
          <p:nvPr/>
        </p:nvPicPr>
        <p:blipFill>
          <a:blip r:embed="rId3"/>
          <a:srcRect/>
          <a:stretch>
            <a:fillRect/>
          </a:stretch>
        </p:blipFill>
        <p:spPr bwMode="auto">
          <a:xfrm>
            <a:off x="522288" y="914400"/>
            <a:ext cx="2768600" cy="2076450"/>
          </a:xfrm>
          <a:prstGeom prst="rect">
            <a:avLst/>
          </a:prstGeom>
          <a:noFill/>
          <a:ln w="9525">
            <a:noFill/>
            <a:miter lim="800000"/>
            <a:headEnd/>
            <a:tailEnd/>
          </a:ln>
        </p:spPr>
      </p:pic>
      <p:pic>
        <p:nvPicPr>
          <p:cNvPr id="54276" name="Picture 7"/>
          <p:cNvPicPr>
            <a:picLocks noChangeAspect="1"/>
          </p:cNvPicPr>
          <p:nvPr/>
        </p:nvPicPr>
        <p:blipFill>
          <a:blip r:embed="rId4"/>
          <a:srcRect/>
          <a:stretch>
            <a:fillRect/>
          </a:stretch>
        </p:blipFill>
        <p:spPr bwMode="auto">
          <a:xfrm>
            <a:off x="4065588" y="914400"/>
            <a:ext cx="1992312" cy="2390775"/>
          </a:xfrm>
          <a:prstGeom prst="rect">
            <a:avLst/>
          </a:prstGeom>
          <a:noFill/>
          <a:ln w="9525">
            <a:noFill/>
            <a:miter lim="800000"/>
            <a:headEnd/>
            <a:tailEnd/>
          </a:ln>
        </p:spPr>
      </p:pic>
      <p:pic>
        <p:nvPicPr>
          <p:cNvPr id="54277" name="Picture 9"/>
          <p:cNvPicPr>
            <a:picLocks noChangeAspect="1"/>
          </p:cNvPicPr>
          <p:nvPr/>
        </p:nvPicPr>
        <p:blipFill>
          <a:blip r:embed="rId5"/>
          <a:srcRect/>
          <a:stretch>
            <a:fillRect/>
          </a:stretch>
        </p:blipFill>
        <p:spPr bwMode="auto">
          <a:xfrm>
            <a:off x="7548563" y="2903538"/>
            <a:ext cx="3649662" cy="2428875"/>
          </a:xfrm>
          <a:prstGeom prst="rect">
            <a:avLst/>
          </a:prstGeom>
          <a:noFill/>
          <a:ln w="9525">
            <a:noFill/>
            <a:miter lim="800000"/>
            <a:headEnd/>
            <a:tailEnd/>
          </a:ln>
        </p:spPr>
      </p:pic>
      <p:pic>
        <p:nvPicPr>
          <p:cNvPr id="54278" name="Picture 11"/>
          <p:cNvPicPr>
            <a:picLocks noChangeAspect="1"/>
          </p:cNvPicPr>
          <p:nvPr/>
        </p:nvPicPr>
        <p:blipFill>
          <a:blip r:embed="rId6"/>
          <a:srcRect/>
          <a:stretch>
            <a:fillRect/>
          </a:stretch>
        </p:blipFill>
        <p:spPr bwMode="auto">
          <a:xfrm>
            <a:off x="8339138" y="1089025"/>
            <a:ext cx="3640137" cy="1416050"/>
          </a:xfrm>
          <a:prstGeom prst="rect">
            <a:avLst/>
          </a:prstGeom>
          <a:noFill/>
          <a:ln w="9525">
            <a:noFill/>
            <a:miter lim="800000"/>
            <a:headEnd/>
            <a:tailEnd/>
          </a:ln>
        </p:spPr>
      </p:pic>
      <p:pic>
        <p:nvPicPr>
          <p:cNvPr id="54279" name="Picture 3"/>
          <p:cNvPicPr>
            <a:picLocks noChangeAspect="1"/>
          </p:cNvPicPr>
          <p:nvPr/>
        </p:nvPicPr>
        <p:blipFill>
          <a:blip r:embed="rId7"/>
          <a:srcRect/>
          <a:stretch>
            <a:fillRect/>
          </a:stretch>
        </p:blipFill>
        <p:spPr bwMode="auto">
          <a:xfrm>
            <a:off x="3625850" y="3665538"/>
            <a:ext cx="3076575" cy="2395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4"/>
          <p:cNvSpPr>
            <a:spLocks noGrp="1"/>
          </p:cNvSpPr>
          <p:nvPr>
            <p:ph type="title"/>
          </p:nvPr>
        </p:nvSpPr>
        <p:spPr/>
        <p:txBody>
          <a:bodyPr/>
          <a:lstStyle/>
          <a:p>
            <a:r>
              <a:rPr lang="en-CA" smtClean="0"/>
              <a:t>DISCLOSURE</a:t>
            </a:r>
          </a:p>
        </p:txBody>
      </p:sp>
      <p:sp>
        <p:nvSpPr>
          <p:cNvPr id="18434" name="Slide Number Placeholder 3"/>
          <p:cNvSpPr>
            <a:spLocks noGrp="1"/>
          </p:cNvSpPr>
          <p:nvPr>
            <p:ph type="sldNum" sz="quarter" idx="10"/>
          </p:nvPr>
        </p:nvSpPr>
        <p:spPr/>
        <p:txBody>
          <a:bodyPr/>
          <a:lstStyle/>
          <a:p>
            <a:pPr fontAlgn="base">
              <a:spcBef>
                <a:spcPct val="0"/>
              </a:spcBef>
              <a:spcAft>
                <a:spcPct val="0"/>
              </a:spcAft>
              <a:defRPr/>
            </a:pPr>
            <a:fld id="{4DD2D0E6-2D26-4B31-A820-D63615B824BD}" type="slidenum">
              <a:rPr lang="en-US" altLang="en-US" smtClean="0"/>
              <a:pPr fontAlgn="base">
                <a:spcBef>
                  <a:spcPct val="0"/>
                </a:spcBef>
                <a:spcAft>
                  <a:spcPct val="0"/>
                </a:spcAft>
                <a:defRPr/>
              </a:pPr>
              <a:t>2</a:t>
            </a:fld>
            <a:endParaRPr lang="en-US" altLang="en-US" smtClean="0"/>
          </a:p>
        </p:txBody>
      </p:sp>
      <p:pic>
        <p:nvPicPr>
          <p:cNvPr id="7" name="Content Placeholder 3"/>
          <p:cNvPicPr>
            <a:picLocks noChangeAspect="1"/>
          </p:cNvPicPr>
          <p:nvPr/>
        </p:nvPicPr>
        <p:blipFill>
          <a:blip r:embed="rId3"/>
          <a:srcRect/>
          <a:stretch>
            <a:fillRect/>
          </a:stretch>
        </p:blipFill>
        <p:spPr bwMode="auto">
          <a:xfrm>
            <a:off x="8620125" y="1258888"/>
            <a:ext cx="3379788" cy="2535237"/>
          </a:xfrm>
          <a:prstGeom prst="rect">
            <a:avLst/>
          </a:prstGeom>
          <a:noFill/>
          <a:ln w="9525">
            <a:noFill/>
            <a:miter lim="800000"/>
            <a:headEnd/>
            <a:tailEnd/>
          </a:ln>
        </p:spPr>
      </p:pic>
      <p:pic>
        <p:nvPicPr>
          <p:cNvPr id="2" name="Picture 1"/>
          <p:cNvPicPr>
            <a:picLocks noChangeAspect="1"/>
          </p:cNvPicPr>
          <p:nvPr/>
        </p:nvPicPr>
        <p:blipFill>
          <a:blip r:embed="rId4"/>
          <a:srcRect/>
          <a:stretch>
            <a:fillRect/>
          </a:stretch>
        </p:blipFill>
        <p:spPr bwMode="auto">
          <a:xfrm>
            <a:off x="5610225" y="2146300"/>
            <a:ext cx="2835275" cy="2125663"/>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0017125" y="3351213"/>
            <a:ext cx="1792288" cy="2568575"/>
          </a:xfrm>
          <a:prstGeom prst="rect">
            <a:avLst/>
          </a:prstGeom>
          <a:noFill/>
          <a:ln w="9525">
            <a:noFill/>
            <a:miter lim="800000"/>
            <a:headEnd/>
            <a:tailEnd/>
          </a:ln>
        </p:spPr>
      </p:pic>
      <p:pic>
        <p:nvPicPr>
          <p:cNvPr id="19462" name="Picture 12"/>
          <p:cNvPicPr>
            <a:picLocks noChangeAspect="1"/>
          </p:cNvPicPr>
          <p:nvPr/>
        </p:nvPicPr>
        <p:blipFill>
          <a:blip r:embed="rId6"/>
          <a:srcRect/>
          <a:stretch>
            <a:fillRect/>
          </a:stretch>
        </p:blipFill>
        <p:spPr bwMode="auto">
          <a:xfrm>
            <a:off x="327025" y="1504950"/>
            <a:ext cx="5122863" cy="4090988"/>
          </a:xfrm>
          <a:prstGeom prst="rect">
            <a:avLst/>
          </a:prstGeom>
          <a:noFill/>
          <a:ln w="9525">
            <a:noFill/>
            <a:miter lim="800000"/>
            <a:headEnd/>
            <a:tailEnd/>
          </a:ln>
        </p:spPr>
      </p:pic>
      <p:sp>
        <p:nvSpPr>
          <p:cNvPr id="19463" name="TextBox 13"/>
          <p:cNvSpPr txBox="1">
            <a:spLocks noChangeArrowheads="1"/>
          </p:cNvSpPr>
          <p:nvPr/>
        </p:nvSpPr>
        <p:spPr bwMode="auto">
          <a:xfrm>
            <a:off x="1377950" y="1065213"/>
            <a:ext cx="1535113" cy="400050"/>
          </a:xfrm>
          <a:prstGeom prst="rect">
            <a:avLst/>
          </a:prstGeom>
          <a:noFill/>
          <a:ln w="9525">
            <a:noFill/>
            <a:miter lim="800000"/>
            <a:headEnd/>
            <a:tailEnd/>
          </a:ln>
        </p:spPr>
        <p:txBody>
          <a:bodyPr wrap="none">
            <a:spAutoFit/>
          </a:bodyPr>
          <a:lstStyle/>
          <a:p>
            <a:r>
              <a:rPr lang="en-CA" sz="2000">
                <a:solidFill>
                  <a:schemeClr val="tx1"/>
                </a:solidFill>
              </a:rPr>
              <a:t>Victoria, BC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CA" smtClean="0">
                <a:solidFill>
                  <a:srgbClr val="FFFFFF"/>
                </a:solidFill>
              </a:rPr>
              <a:t>IT DEPENDS: GHG AND CLIMATE MITIGATION</a:t>
            </a:r>
            <a:endParaRPr lang="en-CA" smtClean="0"/>
          </a:p>
        </p:txBody>
      </p:sp>
      <p:sp>
        <p:nvSpPr>
          <p:cNvPr id="56322" name="Content Placeholder 2"/>
          <p:cNvSpPr>
            <a:spLocks noGrp="1"/>
          </p:cNvSpPr>
          <p:nvPr>
            <p:ph idx="1"/>
          </p:nvPr>
        </p:nvSpPr>
        <p:spPr/>
        <p:txBody>
          <a:bodyPr/>
          <a:lstStyle/>
          <a:p>
            <a:r>
              <a:rPr lang="en-CA" sz="3200" smtClean="0"/>
              <a:t>Biomass comes from a dynamic natural system that continuously sequesters from, and releases carbon to, the atmosphere.  </a:t>
            </a:r>
          </a:p>
          <a:p>
            <a:r>
              <a:rPr lang="en-CA" sz="3200" smtClean="0"/>
              <a:t>The use of biomass for bioenergy can be carbon positive, negative or neutral.  </a:t>
            </a:r>
            <a:br>
              <a:rPr lang="en-CA" sz="3200" smtClean="0"/>
            </a:br>
            <a:r>
              <a:rPr lang="en-CA" sz="3200" b="1" smtClean="0"/>
              <a:t>It depends </a:t>
            </a:r>
            <a:r>
              <a:rPr lang="en-CA" sz="3200" smtClean="0"/>
              <a:t>on the </a:t>
            </a:r>
            <a:r>
              <a:rPr lang="en-CA" sz="3200" b="1" smtClean="0"/>
              <a:t>assumptions</a:t>
            </a:r>
            <a:r>
              <a:rPr lang="en-CA" sz="3200" smtClean="0"/>
              <a:t> made when calculating the carbon impact of bioenergy use.  </a:t>
            </a:r>
          </a:p>
          <a:p>
            <a:r>
              <a:rPr lang="en-CA" sz="3200" smtClean="0"/>
              <a:t>To compare energy sources, a </a:t>
            </a:r>
            <a:r>
              <a:rPr lang="en-CA" sz="3200" b="1" smtClean="0"/>
              <a:t>full life-cycle accounting</a:t>
            </a:r>
            <a:r>
              <a:rPr lang="en-CA" sz="3200" smtClean="0"/>
              <a:t> of all carbon emissions and sequestration is required.</a:t>
            </a:r>
          </a:p>
          <a:p>
            <a:endParaRPr lang="en-CA" sz="3200" smtClean="0"/>
          </a:p>
          <a:p>
            <a:endParaRPr lang="en-CA" smtClean="0"/>
          </a:p>
        </p:txBody>
      </p:sp>
      <p:sp>
        <p:nvSpPr>
          <p:cNvPr id="54275" name="Slide Number Placeholder 3"/>
          <p:cNvSpPr>
            <a:spLocks noGrp="1"/>
          </p:cNvSpPr>
          <p:nvPr>
            <p:ph type="sldNum" sz="quarter" idx="10"/>
          </p:nvPr>
        </p:nvSpPr>
        <p:spPr/>
        <p:txBody>
          <a:bodyPr/>
          <a:lstStyle/>
          <a:p>
            <a:pPr fontAlgn="base">
              <a:spcBef>
                <a:spcPct val="0"/>
              </a:spcBef>
              <a:spcAft>
                <a:spcPct val="0"/>
              </a:spcAft>
              <a:defRPr/>
            </a:pPr>
            <a:fld id="{49AC9634-7DA3-4454-A603-C401D2FD0C9D}" type="slidenum">
              <a:rPr lang="en-US" altLang="en-US" smtClean="0"/>
              <a:pPr fontAlgn="base">
                <a:spcBef>
                  <a:spcPct val="0"/>
                </a:spcBef>
                <a:spcAft>
                  <a:spcPct val="0"/>
                </a:spcAft>
                <a:defRPr/>
              </a:pPr>
              <a:t>20</a:t>
            </a:fld>
            <a:endParaRPr lang="en-US" alt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4"/>
          <p:cNvSpPr>
            <a:spLocks noGrp="1"/>
          </p:cNvSpPr>
          <p:nvPr>
            <p:ph type="title"/>
          </p:nvPr>
        </p:nvSpPr>
        <p:spPr/>
        <p:txBody>
          <a:bodyPr/>
          <a:lstStyle/>
          <a:p>
            <a:r>
              <a:rPr lang="en-CA" smtClean="0"/>
              <a:t>IT DEPENDS: BIODIVERSITY AND SUSTAINABILITY</a:t>
            </a:r>
          </a:p>
        </p:txBody>
      </p:sp>
      <p:sp>
        <p:nvSpPr>
          <p:cNvPr id="58370" name="Content Placeholder 5"/>
          <p:cNvSpPr>
            <a:spLocks noGrp="1"/>
          </p:cNvSpPr>
          <p:nvPr>
            <p:ph idx="1"/>
          </p:nvPr>
        </p:nvSpPr>
        <p:spPr/>
        <p:txBody>
          <a:bodyPr/>
          <a:lstStyle/>
          <a:p>
            <a:endParaRPr lang="en-CA" smtClean="0"/>
          </a:p>
          <a:p>
            <a:r>
              <a:rPr lang="en-CA" smtClean="0"/>
              <a:t>Sustainable forest management planning must guide biomass practices.</a:t>
            </a:r>
          </a:p>
          <a:p>
            <a:r>
              <a:rPr lang="en-CA" smtClean="0"/>
              <a:t>When evaluating the impact, must consider the baseline or alternative use.</a:t>
            </a:r>
          </a:p>
          <a:p>
            <a:r>
              <a:rPr lang="en-CA" smtClean="0"/>
              <a:t>The over removal of dead trees or woody residue could reduce the stock of coarse woody debris with possible negative impacts on biodiversity and soil fertility.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4"/>
          <p:cNvSpPr>
            <a:spLocks noGrp="1"/>
          </p:cNvSpPr>
          <p:nvPr>
            <p:ph type="title"/>
          </p:nvPr>
        </p:nvSpPr>
        <p:spPr/>
        <p:txBody>
          <a:bodyPr/>
          <a:lstStyle/>
          <a:p>
            <a:r>
              <a:rPr lang="en-CA" smtClean="0"/>
              <a:t>IT DEPENDS: ECONOMIC BENEFITS</a:t>
            </a:r>
          </a:p>
        </p:txBody>
      </p:sp>
      <p:sp>
        <p:nvSpPr>
          <p:cNvPr id="6" name="Content Placeholder 5"/>
          <p:cNvSpPr>
            <a:spLocks noGrp="1"/>
          </p:cNvSpPr>
          <p:nvPr>
            <p:ph idx="1"/>
          </p:nvPr>
        </p:nvSpPr>
        <p:spPr/>
        <p:txBody>
          <a:bodyPr/>
          <a:lstStyle/>
          <a:p>
            <a:pPr marL="0" indent="0">
              <a:buFontTx/>
              <a:buNone/>
              <a:defRPr/>
            </a:pPr>
            <a:r>
              <a:rPr lang="en-CA" dirty="0" smtClean="0"/>
              <a:t>Potential economic benefits/revenue from bioenergy:</a:t>
            </a:r>
          </a:p>
          <a:p>
            <a:pPr>
              <a:defRPr/>
            </a:pPr>
            <a:r>
              <a:rPr lang="en-CA" dirty="0" smtClean="0"/>
              <a:t>Selling power</a:t>
            </a:r>
          </a:p>
          <a:p>
            <a:pPr>
              <a:defRPr/>
            </a:pPr>
            <a:r>
              <a:rPr lang="en-CA" dirty="0" smtClean="0"/>
              <a:t>Construction of facilities</a:t>
            </a:r>
          </a:p>
          <a:p>
            <a:pPr>
              <a:defRPr/>
            </a:pPr>
            <a:r>
              <a:rPr lang="en-CA" dirty="0" smtClean="0"/>
              <a:t>Feedstock collection</a:t>
            </a:r>
          </a:p>
          <a:p>
            <a:pPr>
              <a:defRPr/>
            </a:pPr>
            <a:r>
              <a:rPr lang="en-CA" dirty="0" smtClean="0"/>
              <a:t>Tourism</a:t>
            </a:r>
          </a:p>
          <a:p>
            <a:pPr>
              <a:defRPr/>
            </a:pPr>
            <a:r>
              <a:rPr lang="en-CA" dirty="0" smtClean="0"/>
              <a:t>Products </a:t>
            </a:r>
          </a:p>
          <a:p>
            <a:pPr>
              <a:defRPr/>
            </a:pPr>
            <a:r>
              <a:rPr lang="en-CA" dirty="0" smtClean="0"/>
              <a:t>Use of local fuel source versus trucking in diesel</a:t>
            </a:r>
          </a:p>
          <a:p>
            <a:pPr>
              <a:defRPr/>
            </a:pPr>
            <a:r>
              <a:rPr lang="en-CA" dirty="0" smtClean="0"/>
              <a:t>Stability of a local fuel source</a:t>
            </a:r>
            <a:endParaRPr lang="en-CA"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ChangeArrowheads="1"/>
          </p:cNvSpPr>
          <p:nvPr/>
        </p:nvSpPr>
        <p:spPr bwMode="auto">
          <a:xfrm>
            <a:off x="436563" y="1917700"/>
            <a:ext cx="10658475" cy="1920875"/>
          </a:xfrm>
          <a:prstGeom prst="rect">
            <a:avLst/>
          </a:prstGeom>
          <a:noFill/>
          <a:ln w="9525">
            <a:noFill/>
            <a:miter lim="800000"/>
            <a:headEnd/>
            <a:tailEnd/>
          </a:ln>
        </p:spPr>
        <p:txBody>
          <a:bodyPr>
            <a:spAutoFit/>
          </a:bodyPr>
          <a:lstStyle/>
          <a:p>
            <a:endParaRPr lang="en-CA" sz="4000">
              <a:solidFill>
                <a:schemeClr val="tx1"/>
              </a:solidFill>
            </a:endParaRPr>
          </a:p>
          <a:p>
            <a:r>
              <a:rPr lang="en-CA" sz="4000">
                <a:solidFill>
                  <a:schemeClr val="tx1"/>
                </a:solidFill>
              </a:rPr>
              <a:t>How do we have a balanced dialogue about bioenergy?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CA" smtClean="0"/>
              <a:t>HOW TO HAVE A DISCUSSION ABOUT BIOENERGY</a:t>
            </a:r>
          </a:p>
        </p:txBody>
      </p:sp>
      <p:pic>
        <p:nvPicPr>
          <p:cNvPr id="64514" name="Picture 4"/>
          <p:cNvPicPr>
            <a:picLocks noChangeAspect="1"/>
          </p:cNvPicPr>
          <p:nvPr/>
        </p:nvPicPr>
        <p:blipFill>
          <a:blip r:embed="rId3"/>
          <a:srcRect/>
          <a:stretch>
            <a:fillRect/>
          </a:stretch>
        </p:blipFill>
        <p:spPr bwMode="auto">
          <a:xfrm>
            <a:off x="446088" y="1195388"/>
            <a:ext cx="3986212" cy="5032375"/>
          </a:xfrm>
          <a:prstGeom prst="rect">
            <a:avLst/>
          </a:prstGeom>
          <a:noFill/>
          <a:ln w="9525">
            <a:noFill/>
            <a:miter lim="800000"/>
            <a:headEnd/>
            <a:tailEnd/>
          </a:ln>
        </p:spPr>
      </p:pic>
      <p:sp>
        <p:nvSpPr>
          <p:cNvPr id="3" name="Rectangle 2"/>
          <p:cNvSpPr/>
          <p:nvPr/>
        </p:nvSpPr>
        <p:spPr>
          <a:xfrm>
            <a:off x="4981575" y="1066800"/>
            <a:ext cx="5867400" cy="49482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CA" sz="1500" b="1">
                <a:solidFill>
                  <a:srgbClr val="063857"/>
                </a:solidFill>
              </a:rPr>
              <a:t>Comments from CBC Website regarding the Teslin Article:</a:t>
            </a:r>
          </a:p>
          <a:p>
            <a:pPr>
              <a:defRPr/>
            </a:pPr>
            <a:r>
              <a:rPr lang="en-CA" sz="1500">
                <a:solidFill>
                  <a:srgbClr val="063857"/>
                </a:solidFill>
              </a:rPr>
              <a:t>“Biomass is not a great long-term solution to diesel power generation. For one, it is a myth that it is 'carbon neutral'. According to the IPCC, compared to natural gas, the burning of wood puts out 2 times more CO2, 60 times more methane and 400 times more Nitrous Oxide (N2O) for each unit of energy burned. It also puts out more CO2 and N2O than the burning of oil or even coal. </a:t>
            </a:r>
            <a:br>
              <a:rPr lang="en-CA" sz="1500">
                <a:solidFill>
                  <a:srgbClr val="063857"/>
                </a:solidFill>
              </a:rPr>
            </a:br>
            <a:r>
              <a:rPr lang="en-CA" sz="1500">
                <a:solidFill>
                  <a:srgbClr val="063857"/>
                </a:solidFill>
              </a:rPr>
              <a:t/>
            </a:r>
            <a:br>
              <a:rPr lang="en-CA" sz="1500">
                <a:solidFill>
                  <a:srgbClr val="063857"/>
                </a:solidFill>
              </a:rPr>
            </a:br>
            <a:r>
              <a:rPr lang="en-CA" sz="1500">
                <a:solidFill>
                  <a:srgbClr val="063857"/>
                </a:solidFill>
              </a:rPr>
              <a:t>It also releases a huge amount of fine particulate matter (PM2.5) which is very harmful to people's health. So if it is located near communities it could be creating a lot of harm, increasing health impacts and, therefore, costs. Is there any air quality testing set up as part of this? Are there any health studies mandated to assess the impacts? </a:t>
            </a:r>
            <a:br>
              <a:rPr lang="en-CA" sz="1500">
                <a:solidFill>
                  <a:srgbClr val="063857"/>
                </a:solidFill>
              </a:rPr>
            </a:br>
            <a:r>
              <a:rPr lang="en-CA" sz="1500">
                <a:solidFill>
                  <a:srgbClr val="063857"/>
                </a:solidFill>
              </a:rPr>
              <a:t/>
            </a:r>
            <a:br>
              <a:rPr lang="en-CA" sz="1500">
                <a:solidFill>
                  <a:srgbClr val="063857"/>
                </a:solidFill>
              </a:rPr>
            </a:br>
            <a:r>
              <a:rPr lang="en-CA" sz="1500">
                <a:solidFill>
                  <a:srgbClr val="063857"/>
                </a:solidFill>
              </a:rPr>
              <a:t>And what happens when all the Fire Smart wood in the area is harvested? Biomass plants demand an ongoing source of wood for decades to come, that can outstrip the supply of wood chips (which are being shipped from where?) and lead to harvesting of live trees”</a:t>
            </a:r>
            <a:r>
              <a:rPr lang="en-CA">
                <a:solidFill>
                  <a:srgbClr val="063857"/>
                </a:solidFill>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CA" smtClean="0"/>
              <a:t>CONCERNS REGARDING THE MYTH THAT BIOMASS IS CARBON NEUTRAL</a:t>
            </a:r>
          </a:p>
        </p:txBody>
      </p:sp>
      <p:sp>
        <p:nvSpPr>
          <p:cNvPr id="61442" name="Slide Number Placeholder 2"/>
          <p:cNvSpPr>
            <a:spLocks noGrp="1"/>
          </p:cNvSpPr>
          <p:nvPr>
            <p:ph type="sldNum" sz="quarter" idx="10"/>
          </p:nvPr>
        </p:nvSpPr>
        <p:spPr/>
        <p:txBody>
          <a:bodyPr/>
          <a:lstStyle/>
          <a:p>
            <a:pPr fontAlgn="base">
              <a:spcBef>
                <a:spcPct val="0"/>
              </a:spcBef>
              <a:spcAft>
                <a:spcPct val="0"/>
              </a:spcAft>
              <a:defRPr/>
            </a:pPr>
            <a:fld id="{AF6FD3E1-BB76-40FE-8140-A3EC6C9E0168}" type="slidenum">
              <a:rPr lang="en-US" altLang="en-US" smtClean="0"/>
              <a:pPr fontAlgn="base">
                <a:spcBef>
                  <a:spcPct val="0"/>
                </a:spcBef>
                <a:spcAft>
                  <a:spcPct val="0"/>
                </a:spcAft>
                <a:defRPr/>
              </a:pPr>
              <a:t>25</a:t>
            </a:fld>
            <a:endParaRPr lang="en-US" altLang="en-US" smtClean="0"/>
          </a:p>
        </p:txBody>
      </p:sp>
      <p:sp>
        <p:nvSpPr>
          <p:cNvPr id="4" name="Rectangle 3"/>
          <p:cNvSpPr/>
          <p:nvPr/>
        </p:nvSpPr>
        <p:spPr>
          <a:xfrm>
            <a:off x="393700" y="1090613"/>
            <a:ext cx="11515725" cy="9255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CA" b="1">
                <a:solidFill>
                  <a:srgbClr val="063857"/>
                </a:solidFill>
              </a:rPr>
              <a:t>Comments from CBC Website regarding article on the Teslin Biomass Project:</a:t>
            </a:r>
          </a:p>
          <a:p>
            <a:pPr>
              <a:defRPr/>
            </a:pPr>
            <a:r>
              <a:rPr lang="en-CA">
                <a:solidFill>
                  <a:srgbClr val="063857"/>
                </a:solidFill>
              </a:rPr>
              <a:t># 1: “Biomass is not a great long-term solution to diesel power generation. For one, it is a myth that it is 'carbon neutral‘”. </a:t>
            </a:r>
          </a:p>
        </p:txBody>
      </p:sp>
      <p:sp>
        <p:nvSpPr>
          <p:cNvPr id="10" name="TextBox 9"/>
          <p:cNvSpPr txBox="1"/>
          <p:nvPr/>
        </p:nvSpPr>
        <p:spPr>
          <a:xfrm>
            <a:off x="4492625" y="2400300"/>
            <a:ext cx="6943725" cy="176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85750" indent="-285750">
              <a:buFont typeface="Arial" charset="0"/>
              <a:buChar char="•"/>
              <a:defRPr/>
            </a:pPr>
            <a:r>
              <a:rPr lang="en-CA">
                <a:solidFill>
                  <a:srgbClr val="FFFFFF"/>
                </a:solidFill>
              </a:rPr>
              <a:t>The knowledge of carbon accounting has evolved.</a:t>
            </a:r>
          </a:p>
          <a:p>
            <a:pPr marL="285750" indent="-285750">
              <a:buFont typeface="Arial" charset="0"/>
              <a:buNone/>
              <a:defRPr/>
            </a:pPr>
            <a:endParaRPr lang="en-CA">
              <a:solidFill>
                <a:srgbClr val="FFFFFF"/>
              </a:solidFill>
            </a:endParaRPr>
          </a:p>
          <a:p>
            <a:pPr marL="285750" indent="-285750">
              <a:buFont typeface="Arial" charset="0"/>
              <a:buChar char="•"/>
              <a:defRPr/>
            </a:pPr>
            <a:r>
              <a:rPr lang="en-CA">
                <a:solidFill>
                  <a:srgbClr val="FFFFFF"/>
                </a:solidFill>
              </a:rPr>
              <a:t>Canadian scientists are moving away from using the term carbon neutral when discussing forest biomass.</a:t>
            </a:r>
          </a:p>
          <a:p>
            <a:pPr marL="285750" indent="-285750">
              <a:buFont typeface="Arial" charset="0"/>
              <a:buNone/>
              <a:defRPr/>
            </a:pPr>
            <a:endParaRPr lang="en-CA">
              <a:solidFill>
                <a:srgbClr val="FFFFFF"/>
              </a:solidFill>
            </a:endParaRPr>
          </a:p>
          <a:p>
            <a:pPr marL="285750" indent="-285750">
              <a:buFont typeface="Arial" charset="0"/>
              <a:buChar char="•"/>
              <a:defRPr/>
            </a:pPr>
            <a:r>
              <a:rPr lang="en-CA">
                <a:solidFill>
                  <a:srgbClr val="FFFFFF"/>
                </a:solidFill>
              </a:rPr>
              <a:t>We should have consistent messaging on bioenergy and GHG.</a:t>
            </a:r>
          </a:p>
        </p:txBody>
      </p:sp>
      <p:sp>
        <p:nvSpPr>
          <p:cNvPr id="65543" name="Text Box 7"/>
          <p:cNvSpPr txBox="1">
            <a:spLocks noChangeArrowheads="1"/>
          </p:cNvSpPr>
          <p:nvPr/>
        </p:nvSpPr>
        <p:spPr bwMode="auto">
          <a:xfrm>
            <a:off x="346075" y="2087563"/>
            <a:ext cx="3646488" cy="3956050"/>
          </a:xfrm>
          <a:prstGeom prst="rect">
            <a:avLst/>
          </a:prstGeom>
          <a:noFill/>
          <a:ln w="19050">
            <a:solidFill>
              <a:schemeClr val="tx1"/>
            </a:solidFill>
            <a:miter lim="800000"/>
            <a:headEnd/>
            <a:tailEnd/>
          </a:ln>
        </p:spPr>
        <p:txBody>
          <a:bodyPr>
            <a:spAutoFit/>
          </a:bodyPr>
          <a:lstStyle/>
          <a:p>
            <a:r>
              <a:rPr lang="en-US"/>
              <a:t>Biomass Energy: A clean and renewable Fuel:</a:t>
            </a:r>
          </a:p>
          <a:p>
            <a:r>
              <a:rPr lang="en-US"/>
              <a:t>“Contrary to what many people think, biomass is very environmentally friendly fuel.</a:t>
            </a:r>
          </a:p>
          <a:p>
            <a:r>
              <a:rPr lang="en-US"/>
              <a:t>Growing trees capture and feed on CO2, which is present in the air. When wood is burned, CO2 is released into the atmosphere restarting the cycle. This is why biomass is considered neutral for the production of GHG unlike all the fossil fuels that pollute the atmosphere”.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box(in)">
                                      <p:cBhvr>
                                        <p:cTn id="7" dur="500"/>
                                        <p:tgtEl>
                                          <p:spTgt spid="655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554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CA" smtClean="0"/>
              <a:t>CONCERN AROUND C02 AND N20</a:t>
            </a:r>
          </a:p>
        </p:txBody>
      </p:sp>
      <p:sp>
        <p:nvSpPr>
          <p:cNvPr id="63490" name="Slide Number Placeholder 2"/>
          <p:cNvSpPr>
            <a:spLocks noGrp="1"/>
          </p:cNvSpPr>
          <p:nvPr>
            <p:ph type="sldNum" sz="quarter" idx="10"/>
          </p:nvPr>
        </p:nvSpPr>
        <p:spPr/>
        <p:txBody>
          <a:bodyPr/>
          <a:lstStyle/>
          <a:p>
            <a:pPr fontAlgn="base">
              <a:spcBef>
                <a:spcPct val="0"/>
              </a:spcBef>
              <a:spcAft>
                <a:spcPct val="0"/>
              </a:spcAft>
              <a:defRPr/>
            </a:pPr>
            <a:fld id="{4975213B-031D-4459-9612-03EEF85D9CB8}" type="slidenum">
              <a:rPr lang="en-US" altLang="en-US" smtClean="0"/>
              <a:pPr fontAlgn="base">
                <a:spcBef>
                  <a:spcPct val="0"/>
                </a:spcBef>
                <a:spcAft>
                  <a:spcPct val="0"/>
                </a:spcAft>
                <a:defRPr/>
              </a:pPr>
              <a:t>26</a:t>
            </a:fld>
            <a:endParaRPr lang="en-US" altLang="en-US" smtClean="0"/>
          </a:p>
        </p:txBody>
      </p:sp>
      <p:sp>
        <p:nvSpPr>
          <p:cNvPr id="67588" name="Rectangle 4"/>
          <p:cNvSpPr>
            <a:spLocks noChangeArrowheads="1"/>
          </p:cNvSpPr>
          <p:nvPr/>
        </p:nvSpPr>
        <p:spPr bwMode="auto">
          <a:xfrm>
            <a:off x="236538" y="5049838"/>
            <a:ext cx="6096000" cy="1371600"/>
          </a:xfrm>
          <a:prstGeom prst="rect">
            <a:avLst/>
          </a:prstGeom>
          <a:noFill/>
          <a:ln w="9525">
            <a:noFill/>
            <a:miter lim="800000"/>
            <a:headEnd/>
            <a:tailEnd/>
          </a:ln>
        </p:spPr>
        <p:txBody>
          <a:bodyPr>
            <a:spAutoFit/>
          </a:bodyPr>
          <a:lstStyle/>
          <a:p>
            <a:r>
              <a:rPr lang="en-CA" sz="1200" b="1">
                <a:solidFill>
                  <a:srgbClr val="00005C"/>
                </a:solidFill>
                <a:latin typeface="FrutigerLTPro-BoldCn"/>
              </a:rPr>
              <a:t>Special Report on Renewable Energy</a:t>
            </a:r>
          </a:p>
          <a:p>
            <a:r>
              <a:rPr lang="en-CA" sz="1200" b="1">
                <a:solidFill>
                  <a:srgbClr val="00005C"/>
                </a:solidFill>
                <a:latin typeface="FrutigerLTPro-BoldCn"/>
              </a:rPr>
              <a:t>Sources and Climate Change Mitigation</a:t>
            </a:r>
          </a:p>
          <a:p>
            <a:r>
              <a:rPr lang="en-CA" sz="1200" b="1">
                <a:solidFill>
                  <a:srgbClr val="00005C"/>
                </a:solidFill>
                <a:latin typeface="FrutigerLTPro-BoldCn"/>
              </a:rPr>
              <a:t>Summary for Policymakers: </a:t>
            </a:r>
            <a:r>
              <a:rPr lang="en-CA" sz="1200">
                <a:solidFill>
                  <a:srgbClr val="00005C"/>
                </a:solidFill>
                <a:latin typeface="FrutigerLTPro-Condensed"/>
              </a:rPr>
              <a:t>A Report of Working Group III of the IPCC</a:t>
            </a:r>
          </a:p>
          <a:p>
            <a:endParaRPr lang="en-CA" sz="1200">
              <a:solidFill>
                <a:srgbClr val="00005C"/>
              </a:solidFill>
              <a:latin typeface="FrutigerLTPro-Condensed"/>
            </a:endParaRPr>
          </a:p>
          <a:p>
            <a:endParaRPr lang="en-CA">
              <a:solidFill>
                <a:schemeClr val="tx1"/>
              </a:solidFill>
            </a:endParaRPr>
          </a:p>
          <a:p>
            <a:endParaRPr lang="en-CA">
              <a:solidFill>
                <a:schemeClr val="tx1"/>
              </a:solidFill>
            </a:endParaRPr>
          </a:p>
        </p:txBody>
      </p:sp>
      <p:sp>
        <p:nvSpPr>
          <p:cNvPr id="67589" name="Rectangle 5"/>
          <p:cNvSpPr>
            <a:spLocks noChangeArrowheads="1"/>
          </p:cNvSpPr>
          <p:nvPr/>
        </p:nvSpPr>
        <p:spPr bwMode="auto">
          <a:xfrm>
            <a:off x="1652588" y="2659063"/>
            <a:ext cx="6096000" cy="2289175"/>
          </a:xfrm>
          <a:prstGeom prst="rect">
            <a:avLst/>
          </a:prstGeom>
          <a:noFill/>
          <a:ln w="9525">
            <a:noFill/>
            <a:miter lim="800000"/>
            <a:headEnd/>
            <a:tailEnd/>
          </a:ln>
        </p:spPr>
        <p:txBody>
          <a:bodyPr>
            <a:spAutoFit/>
          </a:bodyPr>
          <a:lstStyle/>
          <a:p>
            <a:r>
              <a:rPr lang="en-CA" b="1">
                <a:solidFill>
                  <a:srgbClr val="00005C"/>
                </a:solidFill>
                <a:latin typeface="FrutigerLTPro-BoldCn"/>
              </a:rPr>
              <a:t>Conclusions regarding deployment: Key</a:t>
            </a:r>
          </a:p>
          <a:p>
            <a:r>
              <a:rPr lang="en-CA" b="1">
                <a:solidFill>
                  <a:srgbClr val="00005C"/>
                </a:solidFill>
                <a:latin typeface="FrutigerLTPro-BoldCn"/>
              </a:rPr>
              <a:t>messages about bioenergy</a:t>
            </a:r>
          </a:p>
          <a:p>
            <a:r>
              <a:rPr lang="en-CA">
                <a:solidFill>
                  <a:schemeClr val="tx1"/>
                </a:solidFill>
              </a:rPr>
              <a:t>Bioenergy has significant potential to mitigate GHGs if resources are sustainably developed and efficient technologies are applied.</a:t>
            </a:r>
          </a:p>
          <a:p>
            <a:r>
              <a:rPr lang="en-CA">
                <a:solidFill>
                  <a:schemeClr val="tx1"/>
                </a:solidFill>
              </a:rPr>
              <a:t>Forest products and biomass residues and wastes can deliver significant GHG mitigation performance—an 80 to 90% reduction compared to the fossil energy baseline.</a:t>
            </a:r>
          </a:p>
        </p:txBody>
      </p:sp>
      <p:sp>
        <p:nvSpPr>
          <p:cNvPr id="4" name="Rectangle 3"/>
          <p:cNvSpPr/>
          <p:nvPr/>
        </p:nvSpPr>
        <p:spPr>
          <a:xfrm>
            <a:off x="236538" y="917575"/>
            <a:ext cx="11515725"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CA" b="1">
                <a:solidFill>
                  <a:srgbClr val="063857"/>
                </a:solidFill>
              </a:rPr>
              <a:t>Comments from CBC Website regarding article on the Teslin Biomass Project:</a:t>
            </a:r>
          </a:p>
          <a:p>
            <a:pPr>
              <a:defRPr/>
            </a:pPr>
            <a:r>
              <a:rPr lang="en-CA">
                <a:solidFill>
                  <a:srgbClr val="063857"/>
                </a:solidFill>
              </a:rPr>
              <a:t># 2: “According to the Intergovernmental Panel of Climate Change (IPCC), compared to natural gas, the burning of wood puts out 2 times more CO2, 60 times more methane and 400 times more Nitrous Oxide (N2O) for each unit of energy burned. It also puts out more CO2 and N2O than the burning of oil or even coal”.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blinds(horizontal)">
                                      <p:cBhvr>
                                        <p:cTn id="12"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CA" smtClean="0"/>
              <a:t>CONCERN REGARDING EMISSIONS AND HEALTH</a:t>
            </a:r>
          </a:p>
        </p:txBody>
      </p:sp>
      <p:sp>
        <p:nvSpPr>
          <p:cNvPr id="64514" name="Slide Number Placeholder 2"/>
          <p:cNvSpPr>
            <a:spLocks noGrp="1"/>
          </p:cNvSpPr>
          <p:nvPr>
            <p:ph type="sldNum" sz="quarter" idx="10"/>
          </p:nvPr>
        </p:nvSpPr>
        <p:spPr/>
        <p:txBody>
          <a:bodyPr/>
          <a:lstStyle/>
          <a:p>
            <a:pPr fontAlgn="base">
              <a:spcBef>
                <a:spcPct val="0"/>
              </a:spcBef>
              <a:spcAft>
                <a:spcPct val="0"/>
              </a:spcAft>
              <a:defRPr/>
            </a:pPr>
            <a:fld id="{207779DF-F518-4CBC-ADAB-7B9451A28ABD}" type="slidenum">
              <a:rPr lang="en-US" altLang="en-US" smtClean="0"/>
              <a:pPr fontAlgn="base">
                <a:spcBef>
                  <a:spcPct val="0"/>
                </a:spcBef>
                <a:spcAft>
                  <a:spcPct val="0"/>
                </a:spcAft>
                <a:defRPr/>
              </a:pPr>
              <a:t>27</a:t>
            </a:fld>
            <a:endParaRPr lang="en-US" altLang="en-US" smtClean="0"/>
          </a:p>
        </p:txBody>
      </p:sp>
      <p:sp>
        <p:nvSpPr>
          <p:cNvPr id="4" name="Rectangle 3"/>
          <p:cNvSpPr/>
          <p:nvPr/>
        </p:nvSpPr>
        <p:spPr>
          <a:xfrm>
            <a:off x="304800" y="1087438"/>
            <a:ext cx="11515725" cy="14747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CA" b="1">
                <a:solidFill>
                  <a:srgbClr val="063857"/>
                </a:solidFill>
              </a:rPr>
              <a:t>Comments from CBC Website regarding article on the Teslin Biomass Project:</a:t>
            </a:r>
          </a:p>
          <a:p>
            <a:pPr>
              <a:defRPr/>
            </a:pPr>
            <a:r>
              <a:rPr lang="en-CA">
                <a:solidFill>
                  <a:srgbClr val="063857"/>
                </a:solidFill>
              </a:rPr>
              <a:t># 3: “It (burning of wood) also releases a huge amount of fine particulate matter (PM2.5) which is very harmful to people's health. So if it is located near communities it could be creating a lot of harm, increasing health impacts and, therefore, costs. Is there any air quality testing set up as part of this? Are there any health studies mandated to assess the impacts”? </a:t>
            </a:r>
          </a:p>
        </p:txBody>
      </p:sp>
      <p:sp>
        <p:nvSpPr>
          <p:cNvPr id="5" name="Rectangle 4"/>
          <p:cNvSpPr/>
          <p:nvPr/>
        </p:nvSpPr>
        <p:spPr>
          <a:xfrm>
            <a:off x="192088" y="2697163"/>
            <a:ext cx="6096000" cy="2862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342900" indent="-342900" fontAlgn="auto">
              <a:spcBef>
                <a:spcPts val="0"/>
              </a:spcBef>
              <a:spcAft>
                <a:spcPts val="0"/>
              </a:spcAft>
              <a:buFont typeface="Symbol" panose="05050102010706020507" pitchFamily="18" charset="2"/>
              <a:buChar char=""/>
              <a:defRPr/>
            </a:pPr>
            <a:r>
              <a:rPr lang="en-CA" dirty="0">
                <a:solidFill>
                  <a:schemeClr val="bg1"/>
                </a:solidFill>
                <a:ea typeface="Calibri" panose="020F0502020204030204" pitchFamily="34" charset="0"/>
                <a:cs typeface="Times New Roman" panose="02020603050405020304" pitchFamily="18" charset="0"/>
              </a:rPr>
              <a:t>Modern boilers / stoves have much lower emissions than conventional stoves because they use advanced emissions control technologies. Most modern equipment is imported from Europe and meet stringent European standards. Canadian Council of Ministers of the Environment are currently developing a guide for managing air emissions from small scale combustion systems (between 50kW and 5MW). Larger systems would require permitting / authorization from provincial bodies.</a:t>
            </a:r>
            <a:endParaRPr lang="en-CA"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942138" y="2835275"/>
            <a:ext cx="4225925" cy="14747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CA">
                <a:solidFill>
                  <a:srgbClr val="FFFFFF"/>
                </a:solidFill>
              </a:rPr>
              <a:t>The International Organisation for Standardisation (ISO) has developed standards for solid biofuels which have been adapted by the Canadian Standard Association (CSA).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CA" smtClean="0"/>
              <a:t>CONCERN REGARDING WOOD SUPPLY AND SUSTAINABILITY</a:t>
            </a:r>
          </a:p>
        </p:txBody>
      </p:sp>
      <p:sp>
        <p:nvSpPr>
          <p:cNvPr id="66562" name="Slide Number Placeholder 2"/>
          <p:cNvSpPr>
            <a:spLocks noGrp="1"/>
          </p:cNvSpPr>
          <p:nvPr>
            <p:ph type="sldNum" sz="quarter" idx="10"/>
          </p:nvPr>
        </p:nvSpPr>
        <p:spPr/>
        <p:txBody>
          <a:bodyPr/>
          <a:lstStyle/>
          <a:p>
            <a:pPr fontAlgn="base">
              <a:spcBef>
                <a:spcPct val="0"/>
              </a:spcBef>
              <a:spcAft>
                <a:spcPct val="0"/>
              </a:spcAft>
              <a:defRPr/>
            </a:pPr>
            <a:fld id="{93D9CCCB-33F4-4F62-83E7-A36E32A5BDF5}" type="slidenum">
              <a:rPr lang="en-US" altLang="en-US" smtClean="0"/>
              <a:pPr fontAlgn="base">
                <a:spcBef>
                  <a:spcPct val="0"/>
                </a:spcBef>
                <a:spcAft>
                  <a:spcPct val="0"/>
                </a:spcAft>
                <a:defRPr/>
              </a:pPr>
              <a:t>28</a:t>
            </a:fld>
            <a:endParaRPr lang="en-US" altLang="en-US" smtClean="0"/>
          </a:p>
        </p:txBody>
      </p:sp>
      <p:sp>
        <p:nvSpPr>
          <p:cNvPr id="4" name="Rectangle 3"/>
          <p:cNvSpPr/>
          <p:nvPr/>
        </p:nvSpPr>
        <p:spPr>
          <a:xfrm>
            <a:off x="304800" y="1092200"/>
            <a:ext cx="11571288"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CA" b="1">
                <a:solidFill>
                  <a:srgbClr val="063857"/>
                </a:solidFill>
              </a:rPr>
              <a:t>Comments from CBC Website regarding article on the Teslin Biomass Project:</a:t>
            </a:r>
          </a:p>
          <a:p>
            <a:pPr>
              <a:defRPr/>
            </a:pPr>
            <a:r>
              <a:rPr lang="en-CA">
                <a:solidFill>
                  <a:srgbClr val="063857"/>
                </a:solidFill>
              </a:rPr>
              <a:t># 4: “And what happens when all the Fire Smart wood in the area is harvested”? </a:t>
            </a:r>
          </a:p>
          <a:p>
            <a:pPr>
              <a:defRPr/>
            </a:pPr>
            <a:r>
              <a:rPr lang="en-CA">
                <a:solidFill>
                  <a:srgbClr val="063857"/>
                </a:solidFill>
              </a:rPr>
              <a:t># 5: “Biomass plants demand an ongoing source of wood for decades to come, that can outstrip the supply of wood chips (which are being shipped from where?) and lead to harvesting of live trees”. </a:t>
            </a:r>
          </a:p>
        </p:txBody>
      </p:sp>
      <p:sp>
        <p:nvSpPr>
          <p:cNvPr id="10" name="TextBox 9"/>
          <p:cNvSpPr txBox="1"/>
          <p:nvPr/>
        </p:nvSpPr>
        <p:spPr>
          <a:xfrm>
            <a:off x="2998788" y="2552700"/>
            <a:ext cx="6943725" cy="349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342900" indent="-342900">
              <a:buFont typeface="Arial" charset="0"/>
              <a:buChar char="•"/>
              <a:defRPr/>
            </a:pPr>
            <a:r>
              <a:rPr lang="en-CA" dirty="0" err="1">
                <a:solidFill>
                  <a:schemeClr val="bg1"/>
                </a:solidFill>
              </a:rPr>
              <a:t>Firesmart</a:t>
            </a:r>
            <a:r>
              <a:rPr lang="en-CA" dirty="0">
                <a:solidFill>
                  <a:schemeClr val="bg1"/>
                </a:solidFill>
              </a:rPr>
              <a:t> activities are usually not a one entry treatment</a:t>
            </a:r>
          </a:p>
          <a:p>
            <a:pPr marL="342900" indent="-342900">
              <a:buFont typeface="Arial" charset="0"/>
              <a:buNone/>
              <a:defRPr/>
            </a:pPr>
            <a:endParaRPr lang="en-CA" dirty="0">
              <a:solidFill>
                <a:schemeClr val="bg1"/>
              </a:solidFill>
            </a:endParaRPr>
          </a:p>
          <a:p>
            <a:pPr marL="342900" indent="-342900">
              <a:buFont typeface="Arial" charset="0"/>
              <a:buChar char="•"/>
              <a:defRPr/>
            </a:pPr>
            <a:r>
              <a:rPr lang="en-CA" dirty="0">
                <a:solidFill>
                  <a:schemeClr val="bg1"/>
                </a:solidFill>
              </a:rPr>
              <a:t>Harvesting of live trees specifically for biomass energy use is a valid point of concern. </a:t>
            </a:r>
          </a:p>
          <a:p>
            <a:pPr marL="342900" indent="-342900">
              <a:buFont typeface="Arial" charset="0"/>
              <a:buNone/>
              <a:defRPr/>
            </a:pPr>
            <a:endParaRPr lang="en-CA" dirty="0">
              <a:solidFill>
                <a:schemeClr val="bg1"/>
              </a:solidFill>
            </a:endParaRPr>
          </a:p>
          <a:p>
            <a:pPr marL="342900" indent="-342900">
              <a:buFont typeface="Arial" charset="0"/>
              <a:buChar char="•"/>
              <a:defRPr/>
            </a:pPr>
            <a:r>
              <a:rPr lang="en-CA" dirty="0">
                <a:solidFill>
                  <a:schemeClr val="bg1"/>
                </a:solidFill>
              </a:rPr>
              <a:t>In the case of Teslin Tlingit Council, they are sourcing feedstock from several sources including:</a:t>
            </a:r>
          </a:p>
          <a:p>
            <a:pPr marL="342900" indent="-342900">
              <a:buFont typeface="Wingdings" panose="05000000000000000000" pitchFamily="2" charset="2"/>
              <a:buChar char="§"/>
              <a:defRPr/>
            </a:pPr>
            <a:r>
              <a:rPr lang="en-US" dirty="0" smtClean="0">
                <a:solidFill>
                  <a:schemeClr val="bg1"/>
                </a:solidFill>
              </a:rPr>
              <a:t>Trees </a:t>
            </a:r>
            <a:r>
              <a:rPr lang="en-US" dirty="0">
                <a:solidFill>
                  <a:schemeClr val="bg1"/>
                </a:solidFill>
              </a:rPr>
              <a:t>that were removed for construction and road building;</a:t>
            </a:r>
          </a:p>
          <a:p>
            <a:pPr marL="342900" indent="-342900">
              <a:buFont typeface="Wingdings" panose="05000000000000000000" pitchFamily="2" charset="2"/>
              <a:buChar char="§"/>
              <a:defRPr/>
            </a:pPr>
            <a:r>
              <a:rPr lang="en-US" dirty="0" smtClean="0">
                <a:solidFill>
                  <a:schemeClr val="bg1"/>
                </a:solidFill>
              </a:rPr>
              <a:t>Fire </a:t>
            </a:r>
            <a:r>
              <a:rPr lang="en-US" dirty="0">
                <a:solidFill>
                  <a:schemeClr val="bg1"/>
                </a:solidFill>
              </a:rPr>
              <a:t>killed trees;</a:t>
            </a:r>
          </a:p>
          <a:p>
            <a:pPr marL="342900" indent="-342900">
              <a:buFont typeface="Wingdings" panose="05000000000000000000" pitchFamily="2" charset="2"/>
              <a:buChar char="§"/>
              <a:defRPr/>
            </a:pPr>
            <a:r>
              <a:rPr lang="en-US" dirty="0" smtClean="0">
                <a:solidFill>
                  <a:schemeClr val="bg1"/>
                </a:solidFill>
              </a:rPr>
              <a:t>They </a:t>
            </a:r>
            <a:r>
              <a:rPr lang="en-US" dirty="0">
                <a:solidFill>
                  <a:schemeClr val="bg1"/>
                </a:solidFill>
              </a:rPr>
              <a:t>also plan to use sawmill residuals when the sawmill becomes operational.</a:t>
            </a:r>
          </a:p>
          <a:p>
            <a:pPr marL="342900" indent="-342900" eaLnBrk="0" hangingPunct="0">
              <a:spcBef>
                <a:spcPct val="30000"/>
              </a:spcBef>
              <a:buFontTx/>
              <a:buAutoNum type="arabicPeriod"/>
              <a:defRPr/>
            </a:pPr>
            <a:endParaRPr lang="en-CA"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CA" smtClean="0"/>
              <a:t>LESSONS I LEARNED: HOW TO HAVE A BALANCED DISCUSSION</a:t>
            </a:r>
          </a:p>
        </p:txBody>
      </p:sp>
      <p:sp>
        <p:nvSpPr>
          <p:cNvPr id="74754" name="Content Placeholder 2"/>
          <p:cNvSpPr>
            <a:spLocks noGrp="1"/>
          </p:cNvSpPr>
          <p:nvPr>
            <p:ph idx="1"/>
          </p:nvPr>
        </p:nvSpPr>
        <p:spPr/>
        <p:txBody>
          <a:bodyPr/>
          <a:lstStyle/>
          <a:p>
            <a:endParaRPr lang="en-CA" sz="2700" smtClean="0"/>
          </a:p>
          <a:p>
            <a:r>
              <a:rPr lang="en-CA" sz="2700" smtClean="0"/>
              <a:t>Be respectful of other’s opinions.</a:t>
            </a:r>
          </a:p>
          <a:p>
            <a:r>
              <a:rPr lang="en-CA" sz="2700" smtClean="0"/>
              <a:t>When having discussions, you got to know when to hold ‘em, know when to fold ‘em, know when to walk away, and know when to run.</a:t>
            </a:r>
          </a:p>
          <a:p>
            <a:r>
              <a:rPr lang="en-CA" sz="2700" smtClean="0"/>
              <a:t>Using terms like good/bad/carbon neutral does not help. </a:t>
            </a:r>
          </a:p>
          <a:p>
            <a:r>
              <a:rPr lang="en-CA" sz="2700" smtClean="0"/>
              <a:t>It might help to change the terminology e.g. advanced wood heat.</a:t>
            </a:r>
          </a:p>
          <a:p>
            <a:r>
              <a:rPr lang="en-CA" sz="2700" smtClean="0"/>
              <a:t>The science around bioenergy is complicated, multi-faceted and evolving. </a:t>
            </a:r>
          </a:p>
          <a:p>
            <a:r>
              <a:rPr lang="en-CA" sz="2700" smtClean="0"/>
              <a:t>Put the conversation into context and be specific and clear on assumptions. </a:t>
            </a:r>
          </a:p>
        </p:txBody>
      </p:sp>
      <p:sp>
        <p:nvSpPr>
          <p:cNvPr id="67587" name="Slide Number Placeholder 3"/>
          <p:cNvSpPr>
            <a:spLocks noGrp="1"/>
          </p:cNvSpPr>
          <p:nvPr>
            <p:ph type="sldNum" sz="quarter" idx="10"/>
          </p:nvPr>
        </p:nvSpPr>
        <p:spPr/>
        <p:txBody>
          <a:bodyPr/>
          <a:lstStyle/>
          <a:p>
            <a:pPr fontAlgn="base">
              <a:spcBef>
                <a:spcPct val="0"/>
              </a:spcBef>
              <a:spcAft>
                <a:spcPct val="0"/>
              </a:spcAft>
              <a:defRPr/>
            </a:pPr>
            <a:fld id="{34451DBF-65C1-4D11-ADDD-723B92DC513A}" type="slidenum">
              <a:rPr lang="en-US" altLang="en-US" smtClean="0"/>
              <a:pPr fontAlgn="base">
                <a:spcBef>
                  <a:spcPct val="0"/>
                </a:spcBef>
                <a:spcAft>
                  <a:spcPct val="0"/>
                </a:spcAft>
                <a:defRPr/>
              </a:pPr>
              <a:t>29</a:t>
            </a:fld>
            <a:endParaRPr lang="en-US" alt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endParaRPr lang="en-CA" smtClean="0"/>
          </a:p>
        </p:txBody>
      </p:sp>
      <p:sp>
        <p:nvSpPr>
          <p:cNvPr id="20482" name="Slide Number Placeholder 3"/>
          <p:cNvSpPr>
            <a:spLocks noGrp="1"/>
          </p:cNvSpPr>
          <p:nvPr>
            <p:ph type="sldNum" sz="quarter" idx="10"/>
          </p:nvPr>
        </p:nvSpPr>
        <p:spPr/>
        <p:txBody>
          <a:bodyPr/>
          <a:lstStyle/>
          <a:p>
            <a:pPr fontAlgn="base">
              <a:spcBef>
                <a:spcPct val="0"/>
              </a:spcBef>
              <a:spcAft>
                <a:spcPct val="0"/>
              </a:spcAft>
              <a:defRPr/>
            </a:pPr>
            <a:fld id="{CC665A25-162F-458E-9CC1-456EFAF8E7F6}" type="slidenum">
              <a:rPr lang="en-US" altLang="en-US" smtClean="0"/>
              <a:pPr fontAlgn="base">
                <a:spcBef>
                  <a:spcPct val="0"/>
                </a:spcBef>
                <a:spcAft>
                  <a:spcPct val="0"/>
                </a:spcAft>
                <a:defRPr/>
              </a:pPr>
              <a:t>3</a:t>
            </a:fld>
            <a:endParaRPr lang="en-US" altLang="en-US" smtClean="0"/>
          </a:p>
        </p:txBody>
      </p:sp>
      <p:pic>
        <p:nvPicPr>
          <p:cNvPr id="21507" name="Picture 6"/>
          <p:cNvPicPr>
            <a:picLocks noChangeAspect="1"/>
          </p:cNvPicPr>
          <p:nvPr/>
        </p:nvPicPr>
        <p:blipFill>
          <a:blip r:embed="rId3"/>
          <a:srcRect/>
          <a:stretch>
            <a:fillRect/>
          </a:stretch>
        </p:blipFill>
        <p:spPr bwMode="auto">
          <a:xfrm>
            <a:off x="304800" y="1479550"/>
            <a:ext cx="4513263" cy="3098800"/>
          </a:xfrm>
          <a:prstGeom prst="rect">
            <a:avLst/>
          </a:prstGeom>
          <a:noFill/>
          <a:ln w="9525">
            <a:noFill/>
            <a:miter lim="800000"/>
            <a:headEnd/>
            <a:tailEnd/>
          </a:ln>
        </p:spPr>
      </p:pic>
      <p:sp>
        <p:nvSpPr>
          <p:cNvPr id="8" name="TextBox 7"/>
          <p:cNvSpPr txBox="1"/>
          <p:nvPr/>
        </p:nvSpPr>
        <p:spPr>
          <a:xfrm>
            <a:off x="508000" y="2462213"/>
            <a:ext cx="1293813" cy="544512"/>
          </a:xfrm>
          <a:prstGeom prst="rect">
            <a:avLst/>
          </a:prstGeom>
          <a:solidFill>
            <a:schemeClr val="accent4">
              <a:lumMod val="25000"/>
              <a:lumOff val="75000"/>
            </a:schemeClr>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en-CA" sz="2800">
                <a:solidFill>
                  <a:schemeClr val="accent1"/>
                </a:solidFill>
                <a:effectLst>
                  <a:outerShdw blurRad="38100" dist="38100" dir="2700000" algn="tl">
                    <a:srgbClr val="000000"/>
                  </a:outerShdw>
                </a:effectLst>
              </a:rPr>
              <a:t>NOT</a:t>
            </a:r>
          </a:p>
        </p:txBody>
      </p:sp>
      <p:pic>
        <p:nvPicPr>
          <p:cNvPr id="9" name="Picture 8"/>
          <p:cNvPicPr>
            <a:picLocks noChangeAspect="1"/>
          </p:cNvPicPr>
          <p:nvPr/>
        </p:nvPicPr>
        <p:blipFill>
          <a:blip r:embed="rId4"/>
          <a:srcRect/>
          <a:stretch>
            <a:fillRect/>
          </a:stretch>
        </p:blipFill>
        <p:spPr bwMode="auto">
          <a:xfrm>
            <a:off x="5275263" y="1746250"/>
            <a:ext cx="6916737" cy="2354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CHALLENGE</a:t>
            </a:r>
          </a:p>
        </p:txBody>
      </p:sp>
      <p:sp>
        <p:nvSpPr>
          <p:cNvPr id="77827" name="Rectangle 3"/>
          <p:cNvSpPr>
            <a:spLocks noGrp="1" noChangeArrowheads="1"/>
          </p:cNvSpPr>
          <p:nvPr>
            <p:ph type="body" idx="1"/>
          </p:nvPr>
        </p:nvSpPr>
        <p:spPr/>
        <p:txBody>
          <a:bodyPr/>
          <a:lstStyle/>
          <a:p>
            <a:endParaRPr lang="en-US" smtClean="0"/>
          </a:p>
          <a:p>
            <a:r>
              <a:rPr lang="en-US" smtClean="0"/>
              <a:t>KEEP LEARNING AND EDUCATING YOURSELVES AND OTHERS ON BIOENERGY</a:t>
            </a:r>
          </a:p>
          <a:p>
            <a:endParaRPr lang="en-US" smtClean="0"/>
          </a:p>
          <a:p>
            <a:r>
              <a:rPr lang="en-US" smtClean="0"/>
              <a:t>BRING YOUR PASSION TO THE DISCUSSION</a:t>
            </a:r>
          </a:p>
          <a:p>
            <a:endParaRPr lang="en-US" smtClean="0"/>
          </a:p>
          <a:p>
            <a:r>
              <a:rPr lang="en-US" smtClean="0"/>
              <a:t>ALSO BRING CREDIBILITY TO THE DISCUSSION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0"/>
          </p:nvPr>
        </p:nvSpPr>
        <p:spPr/>
        <p:txBody>
          <a:bodyPr/>
          <a:lstStyle/>
          <a:p>
            <a:pPr fontAlgn="base">
              <a:spcBef>
                <a:spcPct val="0"/>
              </a:spcBef>
              <a:spcAft>
                <a:spcPct val="0"/>
              </a:spcAft>
              <a:defRPr/>
            </a:pPr>
            <a:fld id="{1733F22D-6D0B-4811-81A9-C32B66AB8494}" type="slidenum">
              <a:rPr lang="en-US" altLang="en-US" smtClean="0"/>
              <a:pPr fontAlgn="base">
                <a:spcBef>
                  <a:spcPct val="0"/>
                </a:spcBef>
                <a:spcAft>
                  <a:spcPct val="0"/>
                </a:spcAft>
                <a:defRPr/>
              </a:pPr>
              <a:t>4</a:t>
            </a:fld>
            <a:endParaRPr lang="en-US" altLang="en-US" smtClean="0"/>
          </a:p>
        </p:txBody>
      </p:sp>
      <p:pic>
        <p:nvPicPr>
          <p:cNvPr id="23554" name="Content Placeholder 3"/>
          <p:cNvPicPr>
            <a:picLocks noChangeAspect="1"/>
          </p:cNvPicPr>
          <p:nvPr/>
        </p:nvPicPr>
        <p:blipFill>
          <a:blip r:embed="rId3"/>
          <a:srcRect/>
          <a:stretch>
            <a:fillRect/>
          </a:stretch>
        </p:blipFill>
        <p:spPr bwMode="auto">
          <a:xfrm>
            <a:off x="5864225" y="4025900"/>
            <a:ext cx="2581275" cy="1935163"/>
          </a:xfrm>
          <a:prstGeom prst="rect">
            <a:avLst/>
          </a:prstGeom>
          <a:noFill/>
          <a:ln w="9525">
            <a:noFill/>
            <a:miter lim="800000"/>
            <a:headEnd/>
            <a:tailEnd/>
          </a:ln>
        </p:spPr>
      </p:pic>
      <p:pic>
        <p:nvPicPr>
          <p:cNvPr id="23555" name="Picture 1"/>
          <p:cNvPicPr>
            <a:picLocks noChangeAspect="1"/>
          </p:cNvPicPr>
          <p:nvPr/>
        </p:nvPicPr>
        <p:blipFill>
          <a:blip r:embed="rId4"/>
          <a:srcRect/>
          <a:stretch>
            <a:fillRect/>
          </a:stretch>
        </p:blipFill>
        <p:spPr bwMode="auto">
          <a:xfrm>
            <a:off x="5173663" y="1385888"/>
            <a:ext cx="2578100" cy="1933575"/>
          </a:xfrm>
          <a:prstGeom prst="rect">
            <a:avLst/>
          </a:prstGeom>
          <a:noFill/>
          <a:ln w="9525">
            <a:noFill/>
            <a:miter lim="800000"/>
            <a:headEnd/>
            <a:tailEnd/>
          </a:ln>
        </p:spPr>
      </p:pic>
      <p:pic>
        <p:nvPicPr>
          <p:cNvPr id="23556" name="Picture 2"/>
          <p:cNvPicPr>
            <a:picLocks noChangeAspect="1"/>
          </p:cNvPicPr>
          <p:nvPr/>
        </p:nvPicPr>
        <p:blipFill>
          <a:blip r:embed="rId5"/>
          <a:srcRect/>
          <a:stretch>
            <a:fillRect/>
          </a:stretch>
        </p:blipFill>
        <p:spPr bwMode="auto">
          <a:xfrm>
            <a:off x="8802688" y="4017963"/>
            <a:ext cx="2935287" cy="2201862"/>
          </a:xfrm>
          <a:prstGeom prst="rect">
            <a:avLst/>
          </a:prstGeom>
          <a:noFill/>
          <a:ln w="9525">
            <a:noFill/>
            <a:miter lim="800000"/>
            <a:headEnd/>
            <a:tailEnd/>
          </a:ln>
        </p:spPr>
      </p:pic>
      <p:pic>
        <p:nvPicPr>
          <p:cNvPr id="23557" name="Picture 6"/>
          <p:cNvPicPr>
            <a:picLocks noChangeAspect="1"/>
          </p:cNvPicPr>
          <p:nvPr/>
        </p:nvPicPr>
        <p:blipFill>
          <a:blip r:embed="rId6"/>
          <a:srcRect/>
          <a:stretch>
            <a:fillRect/>
          </a:stretch>
        </p:blipFill>
        <p:spPr bwMode="auto">
          <a:xfrm>
            <a:off x="7927975" y="814388"/>
            <a:ext cx="4102100" cy="3076575"/>
          </a:xfrm>
          <a:prstGeom prst="rect">
            <a:avLst/>
          </a:prstGeom>
          <a:noFill/>
          <a:ln w="9525">
            <a:noFill/>
            <a:miter lim="800000"/>
            <a:headEnd/>
            <a:tailEnd/>
          </a:ln>
        </p:spPr>
      </p:pic>
      <p:pic>
        <p:nvPicPr>
          <p:cNvPr id="23558" name="Picture 8"/>
          <p:cNvPicPr>
            <a:picLocks noChangeAspect="1"/>
          </p:cNvPicPr>
          <p:nvPr/>
        </p:nvPicPr>
        <p:blipFill>
          <a:blip r:embed="rId7"/>
          <a:srcRect/>
          <a:stretch>
            <a:fillRect/>
          </a:stretch>
        </p:blipFill>
        <p:spPr bwMode="auto">
          <a:xfrm>
            <a:off x="1316038" y="246063"/>
            <a:ext cx="2239962" cy="2838450"/>
          </a:xfrm>
          <a:prstGeom prst="rect">
            <a:avLst/>
          </a:prstGeom>
          <a:noFill/>
          <a:ln w="9525">
            <a:noFill/>
            <a:miter lim="800000"/>
            <a:headEnd/>
            <a:tailEnd/>
          </a:ln>
        </p:spPr>
      </p:pic>
      <p:pic>
        <p:nvPicPr>
          <p:cNvPr id="23559" name="Picture 10"/>
          <p:cNvPicPr>
            <a:picLocks noChangeAspect="1"/>
          </p:cNvPicPr>
          <p:nvPr/>
        </p:nvPicPr>
        <p:blipFill>
          <a:blip r:embed="rId8"/>
          <a:srcRect/>
          <a:stretch>
            <a:fillRect/>
          </a:stretch>
        </p:blipFill>
        <p:spPr bwMode="auto">
          <a:xfrm>
            <a:off x="147638" y="3189288"/>
            <a:ext cx="4846637" cy="2908300"/>
          </a:xfrm>
          <a:prstGeom prst="rect">
            <a:avLst/>
          </a:prstGeom>
          <a:noFill/>
          <a:ln w="9525">
            <a:noFill/>
            <a:miter lim="800000"/>
            <a:headEnd/>
            <a:tailEnd/>
          </a:ln>
        </p:spPr>
      </p:pic>
      <p:pic>
        <p:nvPicPr>
          <p:cNvPr id="23560" name="Content Placeholder 3"/>
          <p:cNvPicPr>
            <a:picLocks noChangeAspect="1"/>
          </p:cNvPicPr>
          <p:nvPr/>
        </p:nvPicPr>
        <p:blipFill>
          <a:blip r:embed="rId3"/>
          <a:srcRect/>
          <a:stretch>
            <a:fillRect/>
          </a:stretch>
        </p:blipFill>
        <p:spPr bwMode="auto">
          <a:xfrm>
            <a:off x="5864225" y="4017963"/>
            <a:ext cx="2581275" cy="1935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p:txBody>
          <a:bodyPr/>
          <a:lstStyle/>
          <a:p>
            <a:r>
              <a:rPr lang="en-CA" smtClean="0"/>
              <a:t>WHY CANADA SUPPORTS BIOENERGY INITIATIVES</a:t>
            </a:r>
          </a:p>
        </p:txBody>
      </p:sp>
      <p:sp>
        <p:nvSpPr>
          <p:cNvPr id="33794" name="Slide Number Placeholder 3"/>
          <p:cNvSpPr>
            <a:spLocks noGrp="1"/>
          </p:cNvSpPr>
          <p:nvPr>
            <p:ph type="sldNum" sz="quarter" idx="10"/>
          </p:nvPr>
        </p:nvSpPr>
        <p:spPr/>
        <p:txBody>
          <a:bodyPr/>
          <a:lstStyle/>
          <a:p>
            <a:pPr fontAlgn="base">
              <a:spcBef>
                <a:spcPct val="0"/>
              </a:spcBef>
              <a:spcAft>
                <a:spcPct val="0"/>
              </a:spcAft>
              <a:defRPr/>
            </a:pPr>
            <a:fld id="{1F5A5CCB-E931-4430-9243-8D36D967215C}" type="slidenum">
              <a:rPr lang="en-US" altLang="en-US" smtClean="0"/>
              <a:pPr fontAlgn="base">
                <a:spcBef>
                  <a:spcPct val="0"/>
                </a:spcBef>
                <a:spcAft>
                  <a:spcPct val="0"/>
                </a:spcAft>
                <a:defRPr/>
              </a:pPr>
              <a:t>5</a:t>
            </a:fld>
            <a:endParaRPr lang="en-US" altLang="en-US" smtClean="0"/>
          </a:p>
        </p:txBody>
      </p:sp>
      <p:pic>
        <p:nvPicPr>
          <p:cNvPr id="25603" name="Picture 5"/>
          <p:cNvPicPr>
            <a:picLocks noChangeAspect="1"/>
          </p:cNvPicPr>
          <p:nvPr/>
        </p:nvPicPr>
        <p:blipFill>
          <a:blip r:embed="rId3"/>
          <a:srcRect/>
          <a:stretch>
            <a:fillRect/>
          </a:stretch>
        </p:blipFill>
        <p:spPr bwMode="auto">
          <a:xfrm>
            <a:off x="847725" y="1033463"/>
            <a:ext cx="3938588" cy="5133975"/>
          </a:xfrm>
          <a:prstGeom prst="rect">
            <a:avLst/>
          </a:prstGeom>
          <a:noFill/>
          <a:ln w="9525">
            <a:noFill/>
            <a:miter lim="800000"/>
            <a:headEnd/>
            <a:tailEnd/>
          </a:ln>
        </p:spPr>
      </p:pic>
      <p:sp>
        <p:nvSpPr>
          <p:cNvPr id="25604" name="Rectangle 2"/>
          <p:cNvSpPr>
            <a:spLocks noChangeArrowheads="1"/>
          </p:cNvSpPr>
          <p:nvPr/>
        </p:nvSpPr>
        <p:spPr bwMode="auto">
          <a:xfrm>
            <a:off x="5286375" y="1617663"/>
            <a:ext cx="6096000" cy="3140075"/>
          </a:xfrm>
          <a:prstGeom prst="rect">
            <a:avLst/>
          </a:prstGeom>
          <a:noFill/>
          <a:ln w="9525">
            <a:noFill/>
            <a:miter lim="800000"/>
            <a:headEnd/>
            <a:tailEnd/>
          </a:ln>
        </p:spPr>
        <p:txBody>
          <a:bodyPr>
            <a:spAutoFit/>
          </a:bodyPr>
          <a:lstStyle/>
          <a:p>
            <a:r>
              <a:rPr lang="en-CA">
                <a:solidFill>
                  <a:schemeClr val="tx1"/>
                </a:solidFill>
              </a:rPr>
              <a:t>The Pan-Canadian Framework on Clean Growth and Climate Change is Canada’s plan – developed with the provinces and territories and in consultation with Indigenous peoples – to meet our emissions reduction targets, grow the economy, and build resilience to a changing climate. </a:t>
            </a:r>
          </a:p>
          <a:p>
            <a:endParaRPr lang="en-CA">
              <a:solidFill>
                <a:schemeClr val="tx1"/>
              </a:solidFill>
            </a:endParaRPr>
          </a:p>
          <a:p>
            <a:r>
              <a:rPr lang="en-CA">
                <a:solidFill>
                  <a:schemeClr val="tx1"/>
                </a:solidFill>
              </a:rPr>
              <a:t>The Framework commits to reducing GHG emissions by supporting rural and remote communities in their transition toward more </a:t>
            </a:r>
            <a:r>
              <a:rPr lang="en-CA" b="1">
                <a:solidFill>
                  <a:schemeClr val="tx1"/>
                </a:solidFill>
              </a:rPr>
              <a:t>secure, affordable, clean </a:t>
            </a:r>
            <a:r>
              <a:rPr lang="en-CA">
                <a:solidFill>
                  <a:schemeClr val="tx1"/>
                </a:solidFill>
              </a:rPr>
              <a:t>energy. </a:t>
            </a:r>
          </a:p>
          <a:p>
            <a:endParaRPr lang="en-CA">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7"/>
          <p:cNvSpPr>
            <a:spLocks noGrp="1"/>
          </p:cNvSpPr>
          <p:nvPr>
            <p:ph type="title"/>
          </p:nvPr>
        </p:nvSpPr>
        <p:spPr/>
        <p:txBody>
          <a:bodyPr/>
          <a:lstStyle/>
          <a:p>
            <a:r>
              <a:rPr lang="en-CA" smtClean="0"/>
              <a:t>BC AND YUKON BIOENERGY STRATEGIES</a:t>
            </a:r>
          </a:p>
        </p:txBody>
      </p:sp>
      <p:sp>
        <p:nvSpPr>
          <p:cNvPr id="37890" name="Slide Number Placeholder 3"/>
          <p:cNvSpPr>
            <a:spLocks noGrp="1"/>
          </p:cNvSpPr>
          <p:nvPr>
            <p:ph type="sldNum" sz="quarter" idx="10"/>
          </p:nvPr>
        </p:nvSpPr>
        <p:spPr/>
        <p:txBody>
          <a:bodyPr/>
          <a:lstStyle/>
          <a:p>
            <a:pPr fontAlgn="base">
              <a:spcBef>
                <a:spcPct val="0"/>
              </a:spcBef>
              <a:spcAft>
                <a:spcPct val="0"/>
              </a:spcAft>
              <a:defRPr/>
            </a:pPr>
            <a:fld id="{B6E928D4-2606-4344-9BD8-6D20744F5EE5}" type="slidenum">
              <a:rPr lang="en-US" altLang="en-US" smtClean="0"/>
              <a:pPr fontAlgn="base">
                <a:spcBef>
                  <a:spcPct val="0"/>
                </a:spcBef>
                <a:spcAft>
                  <a:spcPct val="0"/>
                </a:spcAft>
                <a:defRPr/>
              </a:pPr>
              <a:t>6</a:t>
            </a:fld>
            <a:endParaRPr lang="en-US" altLang="en-US" smtClean="0"/>
          </a:p>
        </p:txBody>
      </p:sp>
      <p:pic>
        <p:nvPicPr>
          <p:cNvPr id="27651" name="Picture 5"/>
          <p:cNvPicPr>
            <a:picLocks noChangeAspect="1"/>
          </p:cNvPicPr>
          <p:nvPr/>
        </p:nvPicPr>
        <p:blipFill>
          <a:blip r:embed="rId3"/>
          <a:srcRect/>
          <a:stretch>
            <a:fillRect/>
          </a:stretch>
        </p:blipFill>
        <p:spPr bwMode="auto">
          <a:xfrm>
            <a:off x="638175" y="1152525"/>
            <a:ext cx="3579813" cy="4845050"/>
          </a:xfrm>
          <a:prstGeom prst="rect">
            <a:avLst/>
          </a:prstGeom>
          <a:noFill/>
          <a:ln w="9525">
            <a:noFill/>
            <a:miter lim="800000"/>
            <a:headEnd/>
            <a:tailEnd/>
          </a:ln>
        </p:spPr>
      </p:pic>
      <p:pic>
        <p:nvPicPr>
          <p:cNvPr id="27652" name="Content Placeholder 4"/>
          <p:cNvPicPr>
            <a:picLocks noChangeAspect="1"/>
          </p:cNvPicPr>
          <p:nvPr/>
        </p:nvPicPr>
        <p:blipFill>
          <a:blip r:embed="rId4"/>
          <a:srcRect/>
          <a:stretch>
            <a:fillRect/>
          </a:stretch>
        </p:blipFill>
        <p:spPr bwMode="auto">
          <a:xfrm>
            <a:off x="7192963" y="1152525"/>
            <a:ext cx="3878262" cy="5057775"/>
          </a:xfrm>
          <a:prstGeom prst="rect">
            <a:avLst/>
          </a:prstGeom>
          <a:noFill/>
          <a:ln w="9525">
            <a:noFill/>
            <a:miter lim="800000"/>
            <a:headEnd/>
            <a:tailEnd/>
          </a:ln>
        </p:spPr>
      </p:pic>
      <p:sp>
        <p:nvSpPr>
          <p:cNvPr id="27653" name="TextBox 1"/>
          <p:cNvSpPr txBox="1">
            <a:spLocks noChangeArrowheads="1"/>
          </p:cNvSpPr>
          <p:nvPr/>
        </p:nvSpPr>
        <p:spPr bwMode="auto">
          <a:xfrm>
            <a:off x="638175" y="782638"/>
            <a:ext cx="1966913" cy="369887"/>
          </a:xfrm>
          <a:prstGeom prst="rect">
            <a:avLst/>
          </a:prstGeom>
          <a:noFill/>
          <a:ln w="9525">
            <a:noFill/>
            <a:miter lim="800000"/>
            <a:headEnd/>
            <a:tailEnd/>
          </a:ln>
        </p:spPr>
        <p:txBody>
          <a:bodyPr wrap="none">
            <a:spAutoFit/>
          </a:bodyPr>
          <a:lstStyle/>
          <a:p>
            <a:r>
              <a:rPr lang="en-CA">
                <a:solidFill>
                  <a:schemeClr val="tx1"/>
                </a:solidFill>
              </a:rPr>
              <a:t>Clean Energy BC</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CA" smtClean="0"/>
              <a:t>GOVERNMENT OF CANADA BIOENERGY INITIATIVES</a:t>
            </a:r>
          </a:p>
        </p:txBody>
      </p:sp>
      <p:sp>
        <p:nvSpPr>
          <p:cNvPr id="24578" name="Slide Number Placeholder 2"/>
          <p:cNvSpPr>
            <a:spLocks noGrp="1"/>
          </p:cNvSpPr>
          <p:nvPr>
            <p:ph type="sldNum" sz="quarter" idx="10"/>
          </p:nvPr>
        </p:nvSpPr>
        <p:spPr/>
        <p:txBody>
          <a:bodyPr/>
          <a:lstStyle/>
          <a:p>
            <a:pPr fontAlgn="base">
              <a:spcBef>
                <a:spcPct val="0"/>
              </a:spcBef>
              <a:spcAft>
                <a:spcPct val="0"/>
              </a:spcAft>
              <a:defRPr/>
            </a:pPr>
            <a:fld id="{49C6170A-1510-40D1-95F3-4701C0AC22D9}" type="slidenum">
              <a:rPr lang="en-US" altLang="en-US" smtClean="0"/>
              <a:pPr fontAlgn="base">
                <a:spcBef>
                  <a:spcPct val="0"/>
                </a:spcBef>
                <a:spcAft>
                  <a:spcPct val="0"/>
                </a:spcAft>
                <a:defRPr/>
              </a:pPr>
              <a:t>7</a:t>
            </a:fld>
            <a:endParaRPr lang="en-US" altLang="en-US" smtClean="0"/>
          </a:p>
        </p:txBody>
      </p:sp>
      <p:pic>
        <p:nvPicPr>
          <p:cNvPr id="29699" name="Content Placeholder 3"/>
          <p:cNvPicPr>
            <a:picLocks noChangeAspect="1"/>
          </p:cNvPicPr>
          <p:nvPr/>
        </p:nvPicPr>
        <p:blipFill>
          <a:blip r:embed="rId3"/>
          <a:srcRect/>
          <a:stretch>
            <a:fillRect/>
          </a:stretch>
        </p:blipFill>
        <p:spPr bwMode="auto">
          <a:xfrm>
            <a:off x="304800" y="1316038"/>
            <a:ext cx="4779963" cy="1924050"/>
          </a:xfrm>
          <a:prstGeom prst="rect">
            <a:avLst/>
          </a:prstGeom>
          <a:noFill/>
          <a:ln w="9525">
            <a:noFill/>
            <a:miter lim="800000"/>
            <a:headEnd/>
            <a:tailEnd/>
          </a:ln>
        </p:spPr>
      </p:pic>
      <p:sp>
        <p:nvSpPr>
          <p:cNvPr id="29700" name="TextBox 4"/>
          <p:cNvSpPr txBox="1">
            <a:spLocks noChangeArrowheads="1"/>
          </p:cNvSpPr>
          <p:nvPr/>
        </p:nvSpPr>
        <p:spPr bwMode="auto">
          <a:xfrm>
            <a:off x="6218238" y="1331913"/>
            <a:ext cx="3546475" cy="366712"/>
          </a:xfrm>
          <a:prstGeom prst="rect">
            <a:avLst/>
          </a:prstGeom>
          <a:noFill/>
          <a:ln w="9525">
            <a:noFill/>
            <a:miter lim="800000"/>
            <a:headEnd/>
            <a:tailEnd/>
          </a:ln>
        </p:spPr>
        <p:txBody>
          <a:bodyPr>
            <a:spAutoFit/>
          </a:bodyPr>
          <a:lstStyle/>
          <a:p>
            <a:r>
              <a:rPr lang="en-CA" b="1">
                <a:solidFill>
                  <a:schemeClr val="tx1"/>
                </a:solidFill>
              </a:rPr>
              <a:t>Indigenous Forestry Initiative:</a:t>
            </a:r>
          </a:p>
        </p:txBody>
      </p:sp>
      <p:sp>
        <p:nvSpPr>
          <p:cNvPr id="6" name="TextBox 5"/>
          <p:cNvSpPr txBox="1"/>
          <p:nvPr/>
        </p:nvSpPr>
        <p:spPr>
          <a:xfrm>
            <a:off x="5686007" y="2085194"/>
            <a:ext cx="5130442"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CA" dirty="0"/>
              <a:t>focuses on economic development and forestry, </a:t>
            </a:r>
          </a:p>
          <a:p>
            <a:pPr fontAlgn="auto">
              <a:spcBef>
                <a:spcPts val="0"/>
              </a:spcBef>
              <a:spcAft>
                <a:spcPts val="0"/>
              </a:spcAft>
              <a:defRPr/>
            </a:pPr>
            <a:r>
              <a:rPr lang="en-CA" dirty="0"/>
              <a:t>with a bioenergy component</a:t>
            </a:r>
          </a:p>
        </p:txBody>
      </p:sp>
      <p:sp>
        <p:nvSpPr>
          <p:cNvPr id="29704" name="TextBox 4"/>
          <p:cNvSpPr txBox="1">
            <a:spLocks noChangeArrowheads="1"/>
          </p:cNvSpPr>
          <p:nvPr/>
        </p:nvSpPr>
        <p:spPr bwMode="auto">
          <a:xfrm>
            <a:off x="6170613" y="3551238"/>
            <a:ext cx="4360862" cy="366712"/>
          </a:xfrm>
          <a:prstGeom prst="rect">
            <a:avLst/>
          </a:prstGeom>
          <a:noFill/>
          <a:ln w="9525">
            <a:noFill/>
            <a:miter lim="800000"/>
            <a:headEnd/>
            <a:tailEnd/>
          </a:ln>
        </p:spPr>
        <p:txBody>
          <a:bodyPr>
            <a:spAutoFit/>
          </a:bodyPr>
          <a:lstStyle/>
          <a:p>
            <a:r>
              <a:rPr lang="en-CA" b="1">
                <a:solidFill>
                  <a:schemeClr val="tx1"/>
                </a:solidFill>
              </a:rPr>
              <a:t>Strategic Partnership Initiative:</a:t>
            </a:r>
          </a:p>
        </p:txBody>
      </p:sp>
      <p:sp>
        <p:nvSpPr>
          <p:cNvPr id="2" name="TextBox 5"/>
          <p:cNvSpPr txBox="1"/>
          <p:nvPr/>
        </p:nvSpPr>
        <p:spPr>
          <a:xfrm>
            <a:off x="5911432" y="4355319"/>
            <a:ext cx="5130442"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CA">
                <a:solidFill>
                  <a:srgbClr val="FFFFFF"/>
                </a:solidFill>
              </a:rPr>
              <a:t>focuses on promoting participation </a:t>
            </a:r>
          </a:p>
          <a:p>
            <a:pPr>
              <a:defRPr/>
            </a:pPr>
            <a:r>
              <a:rPr lang="en-CA">
                <a:solidFill>
                  <a:srgbClr val="FFFFFF"/>
                </a:solidFill>
              </a:rPr>
              <a:t>in the forest bioeconomy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CA" smtClean="0"/>
              <a:t>GOVERNMENT OF CANADA BIOENERGY INITIATIVES</a:t>
            </a:r>
          </a:p>
        </p:txBody>
      </p:sp>
      <p:sp>
        <p:nvSpPr>
          <p:cNvPr id="25602" name="Slide Number Placeholder 2"/>
          <p:cNvSpPr>
            <a:spLocks noGrp="1"/>
          </p:cNvSpPr>
          <p:nvPr>
            <p:ph type="sldNum" sz="quarter" idx="10"/>
          </p:nvPr>
        </p:nvSpPr>
        <p:spPr/>
        <p:txBody>
          <a:bodyPr/>
          <a:lstStyle/>
          <a:p>
            <a:pPr fontAlgn="base">
              <a:spcBef>
                <a:spcPct val="0"/>
              </a:spcBef>
              <a:spcAft>
                <a:spcPct val="0"/>
              </a:spcAft>
              <a:defRPr/>
            </a:pPr>
            <a:fld id="{69DA59FB-F17D-4453-AD7D-6262B22C8A11}" type="slidenum">
              <a:rPr lang="en-US" altLang="en-US" smtClean="0"/>
              <a:pPr fontAlgn="base">
                <a:spcBef>
                  <a:spcPct val="0"/>
                </a:spcBef>
                <a:spcAft>
                  <a:spcPct val="0"/>
                </a:spcAft>
                <a:defRPr/>
              </a:pPr>
              <a:t>8</a:t>
            </a:fld>
            <a:endParaRPr lang="en-US" altLang="en-US" smtClean="0"/>
          </a:p>
        </p:txBody>
      </p:sp>
      <p:sp>
        <p:nvSpPr>
          <p:cNvPr id="6" name="TextBox 5"/>
          <p:cNvSpPr txBox="1"/>
          <p:nvPr/>
        </p:nvSpPr>
        <p:spPr>
          <a:xfrm>
            <a:off x="5254207" y="3400570"/>
            <a:ext cx="6442788"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CA" dirty="0"/>
              <a:t>focus on capital projects to develop biomass heating systems</a:t>
            </a:r>
          </a:p>
          <a:p>
            <a:pPr fontAlgn="auto">
              <a:spcBef>
                <a:spcPts val="0"/>
              </a:spcBef>
              <a:spcAft>
                <a:spcPts val="0"/>
              </a:spcAft>
              <a:defRPr/>
            </a:pPr>
            <a:r>
              <a:rPr lang="en-CA" dirty="0"/>
              <a:t>and reduce fossil fuels in remote communities</a:t>
            </a:r>
          </a:p>
        </p:txBody>
      </p:sp>
      <p:pic>
        <p:nvPicPr>
          <p:cNvPr id="31750" name="Picture 6"/>
          <p:cNvPicPr>
            <a:picLocks noChangeAspect="1"/>
          </p:cNvPicPr>
          <p:nvPr/>
        </p:nvPicPr>
        <p:blipFill>
          <a:blip r:embed="rId3"/>
          <a:srcRect/>
          <a:stretch>
            <a:fillRect/>
          </a:stretch>
        </p:blipFill>
        <p:spPr bwMode="auto">
          <a:xfrm>
            <a:off x="196850" y="2432050"/>
            <a:ext cx="4537075" cy="2863850"/>
          </a:xfrm>
          <a:prstGeom prst="rect">
            <a:avLst/>
          </a:prstGeom>
          <a:noFill/>
          <a:ln w="9525">
            <a:noFill/>
            <a:miter lim="800000"/>
            <a:headEnd/>
            <a:tailEnd/>
          </a:ln>
        </p:spPr>
      </p:pic>
      <p:sp>
        <p:nvSpPr>
          <p:cNvPr id="31751" name="TextBox 7"/>
          <p:cNvSpPr txBox="1">
            <a:spLocks noChangeArrowheads="1"/>
          </p:cNvSpPr>
          <p:nvPr/>
        </p:nvSpPr>
        <p:spPr bwMode="auto">
          <a:xfrm>
            <a:off x="5341938" y="2540000"/>
            <a:ext cx="6692900" cy="641350"/>
          </a:xfrm>
          <a:prstGeom prst="rect">
            <a:avLst/>
          </a:prstGeom>
          <a:noFill/>
          <a:ln w="9525">
            <a:noFill/>
            <a:miter lim="800000"/>
            <a:headEnd/>
            <a:tailEnd/>
          </a:ln>
        </p:spPr>
        <p:txBody>
          <a:bodyPr>
            <a:spAutoFit/>
          </a:bodyPr>
          <a:lstStyle/>
          <a:p>
            <a:r>
              <a:rPr lang="en-CA" b="1">
                <a:solidFill>
                  <a:schemeClr val="tx1"/>
                </a:solidFill>
              </a:rPr>
              <a:t>Clean Energy For Rural and Remote Communities:</a:t>
            </a:r>
          </a:p>
          <a:p>
            <a:r>
              <a:rPr lang="en-CA" b="1">
                <a:solidFill>
                  <a:schemeClr val="tx1"/>
                </a:solidFill>
              </a:rPr>
              <a:t>Bioheat Stream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CA" smtClean="0"/>
              <a:t>GOVERNMENT OF CANADA BIOENERGY INITIATIVES</a:t>
            </a:r>
          </a:p>
        </p:txBody>
      </p:sp>
      <p:sp>
        <p:nvSpPr>
          <p:cNvPr id="26626" name="Slide Number Placeholder 2"/>
          <p:cNvSpPr>
            <a:spLocks noGrp="1"/>
          </p:cNvSpPr>
          <p:nvPr>
            <p:ph type="sldNum" sz="quarter" idx="10"/>
          </p:nvPr>
        </p:nvSpPr>
        <p:spPr/>
        <p:txBody>
          <a:bodyPr/>
          <a:lstStyle/>
          <a:p>
            <a:pPr fontAlgn="base">
              <a:spcBef>
                <a:spcPct val="0"/>
              </a:spcBef>
              <a:spcAft>
                <a:spcPct val="0"/>
              </a:spcAft>
              <a:defRPr/>
            </a:pPr>
            <a:fld id="{1212E962-9407-4C93-96AC-B21B27D8D7E6}" type="slidenum">
              <a:rPr lang="en-US" altLang="en-US" smtClean="0"/>
              <a:pPr fontAlgn="base">
                <a:spcBef>
                  <a:spcPct val="0"/>
                </a:spcBef>
                <a:spcAft>
                  <a:spcPct val="0"/>
                </a:spcAft>
                <a:defRPr/>
              </a:pPr>
              <a:t>9</a:t>
            </a:fld>
            <a:endParaRPr lang="en-US" altLang="en-US" smtClean="0"/>
          </a:p>
        </p:txBody>
      </p:sp>
      <p:grpSp>
        <p:nvGrpSpPr>
          <p:cNvPr id="33795" name="TextBox 5"/>
          <p:cNvGrpSpPr>
            <a:grpSpLocks/>
          </p:cNvGrpSpPr>
          <p:nvPr/>
        </p:nvGrpSpPr>
        <p:grpSpPr bwMode="auto">
          <a:xfrm>
            <a:off x="4851400" y="3263900"/>
            <a:ext cx="9051925" cy="1549400"/>
            <a:chOff x="3283" y="1590"/>
            <a:chExt cx="4614" cy="491"/>
          </a:xfrm>
        </p:grpSpPr>
        <p:pic>
          <p:nvPicPr>
            <p:cNvPr id="33798" name="TextBox 5"/>
            <p:cNvPicPr>
              <a:picLocks noChangeArrowheads="1"/>
            </p:cNvPicPr>
            <p:nvPr/>
          </p:nvPicPr>
          <p:blipFill>
            <a:blip r:embed="rId3"/>
            <a:srcRect/>
            <a:stretch>
              <a:fillRect/>
            </a:stretch>
          </p:blipFill>
          <p:spPr bwMode="auto">
            <a:xfrm>
              <a:off x="3283" y="1590"/>
              <a:ext cx="3326" cy="491"/>
            </a:xfrm>
            <a:prstGeom prst="rect">
              <a:avLst/>
            </a:prstGeom>
            <a:noFill/>
            <a:ln w="9525">
              <a:noFill/>
              <a:miter lim="800000"/>
              <a:headEnd/>
              <a:tailEnd/>
            </a:ln>
          </p:spPr>
        </p:pic>
        <p:sp>
          <p:nvSpPr>
            <p:cNvPr id="33799" name="Text Box 4"/>
            <p:cNvSpPr txBox="1">
              <a:spLocks noChangeArrowheads="1"/>
            </p:cNvSpPr>
            <p:nvPr/>
          </p:nvSpPr>
          <p:spPr bwMode="auto">
            <a:xfrm>
              <a:off x="3349" y="1629"/>
              <a:ext cx="4548" cy="377"/>
            </a:xfrm>
            <a:prstGeom prst="rect">
              <a:avLst/>
            </a:prstGeom>
            <a:noFill/>
            <a:ln w="9525">
              <a:noFill/>
              <a:miter lim="800000"/>
              <a:headEnd/>
              <a:tailEnd/>
            </a:ln>
          </p:spPr>
          <p:txBody>
            <a:bodyPr>
              <a:spAutoFit/>
            </a:bodyPr>
            <a:lstStyle/>
            <a:p>
              <a:r>
                <a:rPr lang="en-CA">
                  <a:solidFill>
                    <a:schemeClr val="bg1"/>
                  </a:solidFill>
                </a:rPr>
                <a:t>Aimed at reducing diesel reliance in remote </a:t>
              </a:r>
            </a:p>
            <a:p>
              <a:r>
                <a:rPr lang="en-CA">
                  <a:solidFill>
                    <a:schemeClr val="bg1"/>
                  </a:solidFill>
                </a:rPr>
                <a:t>Indigenous communities </a:t>
              </a:r>
              <a:r>
                <a:rPr lang="en-CA">
                  <a:solidFill>
                    <a:srgbClr val="FFFFFF"/>
                  </a:solidFill>
                </a:rPr>
                <a:t>through supporting leaders </a:t>
              </a:r>
            </a:p>
            <a:p>
              <a:r>
                <a:rPr lang="en-CA">
                  <a:solidFill>
                    <a:srgbClr val="FFFFFF"/>
                  </a:solidFill>
                </a:rPr>
                <a:t>that can develop renewable energy solutions</a:t>
              </a:r>
            </a:p>
            <a:p>
              <a:r>
                <a:rPr lang="en-CA">
                  <a:solidFill>
                    <a:srgbClr val="FFFFFF"/>
                  </a:solidFill>
                </a:rPr>
                <a:t> in their communities</a:t>
              </a:r>
            </a:p>
          </p:txBody>
        </p:sp>
      </p:grpSp>
      <p:pic>
        <p:nvPicPr>
          <p:cNvPr id="33796" name="Picture 8"/>
          <p:cNvPicPr>
            <a:picLocks noChangeAspect="1"/>
          </p:cNvPicPr>
          <p:nvPr/>
        </p:nvPicPr>
        <p:blipFill>
          <a:blip r:embed="rId4"/>
          <a:srcRect/>
          <a:stretch>
            <a:fillRect/>
          </a:stretch>
        </p:blipFill>
        <p:spPr bwMode="auto">
          <a:xfrm>
            <a:off x="849313" y="1192213"/>
            <a:ext cx="3022600" cy="3587750"/>
          </a:xfrm>
          <a:prstGeom prst="rect">
            <a:avLst/>
          </a:prstGeom>
          <a:noFill/>
          <a:ln w="9525">
            <a:noFill/>
            <a:miter lim="800000"/>
            <a:headEnd/>
            <a:tailEnd/>
          </a:ln>
        </p:spPr>
      </p:pic>
      <p:sp>
        <p:nvSpPr>
          <p:cNvPr id="33797" name="TextBox 9"/>
          <p:cNvSpPr txBox="1">
            <a:spLocks noChangeArrowheads="1"/>
          </p:cNvSpPr>
          <p:nvPr/>
        </p:nvSpPr>
        <p:spPr bwMode="auto">
          <a:xfrm>
            <a:off x="5273675" y="2679700"/>
            <a:ext cx="3829050" cy="366713"/>
          </a:xfrm>
          <a:prstGeom prst="rect">
            <a:avLst/>
          </a:prstGeom>
          <a:noFill/>
          <a:ln w="9525">
            <a:noFill/>
            <a:miter lim="800000"/>
            <a:headEnd/>
            <a:tailEnd/>
          </a:ln>
        </p:spPr>
        <p:txBody>
          <a:bodyPr>
            <a:spAutoFit/>
          </a:bodyPr>
          <a:lstStyle/>
          <a:p>
            <a:r>
              <a:rPr lang="en-CA" b="1">
                <a:solidFill>
                  <a:schemeClr val="tx1"/>
                </a:solidFill>
              </a:rPr>
              <a:t>Indigenous Off-Diesel initiative: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Default Design">
  <a:themeElements>
    <a:clrScheme name="5_Default Design 13">
      <a:dk1>
        <a:srgbClr val="063857"/>
      </a:dk1>
      <a:lt1>
        <a:srgbClr val="FFFFFF"/>
      </a:lt1>
      <a:dk2>
        <a:srgbClr val="015B0E"/>
      </a:dk2>
      <a:lt2>
        <a:srgbClr val="C9A803"/>
      </a:lt2>
      <a:accent1>
        <a:srgbClr val="0B679F"/>
      </a:accent1>
      <a:accent2>
        <a:srgbClr val="FED400"/>
      </a:accent2>
      <a:accent3>
        <a:srgbClr val="FFFFFF"/>
      </a:accent3>
      <a:accent4>
        <a:srgbClr val="042E49"/>
      </a:accent4>
      <a:accent5>
        <a:srgbClr val="AAB8CD"/>
      </a:accent5>
      <a:accent6>
        <a:srgbClr val="E6C000"/>
      </a:accent6>
      <a:hlink>
        <a:srgbClr val="92B7D0"/>
      </a:hlink>
      <a:folHlink>
        <a:srgbClr val="F54A0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63857"/>
        </a:dk1>
        <a:lt1>
          <a:srgbClr val="FFFFFF"/>
        </a:lt1>
        <a:dk2>
          <a:srgbClr val="015B0E"/>
        </a:dk2>
        <a:lt2>
          <a:srgbClr val="C9A803"/>
        </a:lt2>
        <a:accent1>
          <a:srgbClr val="0B679F"/>
        </a:accent1>
        <a:accent2>
          <a:srgbClr val="FED400"/>
        </a:accent2>
        <a:accent3>
          <a:srgbClr val="FFFFFF"/>
        </a:accent3>
        <a:accent4>
          <a:srgbClr val="042E49"/>
        </a:accent4>
        <a:accent5>
          <a:srgbClr val="AAB8CD"/>
        </a:accent5>
        <a:accent6>
          <a:srgbClr val="E6C000"/>
        </a:accent6>
        <a:hlink>
          <a:srgbClr val="92B7D0"/>
        </a:hlink>
        <a:folHlink>
          <a:srgbClr val="F54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TotalTime>
  <Words>3866</Words>
  <Application>Microsoft Office PowerPoint</Application>
  <PresentationFormat>Widescreen</PresentationFormat>
  <Paragraphs>293</Paragraphs>
  <Slides>30</Slides>
  <Notes>30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Rounded MT Bold</vt:lpstr>
      <vt:lpstr>Calibri</vt:lpstr>
      <vt:lpstr>FrutigerLTPro-BoldCn</vt:lpstr>
      <vt:lpstr>FrutigerLTPro-Condensed</vt:lpstr>
      <vt:lpstr>Kartika</vt:lpstr>
      <vt:lpstr>Symbol</vt:lpstr>
      <vt:lpstr>Times New Roman</vt:lpstr>
      <vt:lpstr>Wingdings</vt:lpstr>
      <vt:lpstr>5_Default Design</vt:lpstr>
      <vt:lpstr>WHY BIOMASS?</vt:lpstr>
      <vt:lpstr>DISCLOSURE</vt:lpstr>
      <vt:lpstr>PowerPoint Presentation</vt:lpstr>
      <vt:lpstr>PowerPoint Presentation</vt:lpstr>
      <vt:lpstr>WHY CANADA SUPPORTS BIOENERGY INITIATIVES</vt:lpstr>
      <vt:lpstr>BC AND YUKON BIOENERGY STRATEGIES</vt:lpstr>
      <vt:lpstr>GOVERNMENT OF CANADA BIOENERGY INITIATIVES</vt:lpstr>
      <vt:lpstr>GOVERNMENT OF CANADA BIOENERGY INITIATIVES</vt:lpstr>
      <vt:lpstr>GOVERNMENT OF CANADA BIOENERGY INITIATIVES</vt:lpstr>
      <vt:lpstr>BIOENERGY PROJECTS IN BC AND YUKON</vt:lpstr>
      <vt:lpstr>BIOENERGY PROJECTS IN BC AND YUKON</vt:lpstr>
      <vt:lpstr>BIOENERGY PROJECTS IN BC AND YUKON</vt:lpstr>
      <vt:lpstr>FEEDBACK FROM FOREST BIOMASS PROJECTS</vt:lpstr>
      <vt:lpstr>PowerPoint Presentation</vt:lpstr>
      <vt:lpstr>PowerPoint Presentation</vt:lpstr>
      <vt:lpstr>PowerPoint Presentation</vt:lpstr>
      <vt:lpstr>I WORK WITH SMART PEOPLE</vt:lpstr>
      <vt:lpstr>IT DEPENDS: WHAT FOSSIL FUEL ARE YOU DISPLACING</vt:lpstr>
      <vt:lpstr>IT DEPENDS: WHAT IS THE SOURCE OF FEEDSTOCK</vt:lpstr>
      <vt:lpstr>IT DEPENDS: GHG AND CLIMATE MITIGATION</vt:lpstr>
      <vt:lpstr>IT DEPENDS: BIODIVERSITY AND SUSTAINABILITY</vt:lpstr>
      <vt:lpstr>IT DEPENDS: ECONOMIC BENEFITS</vt:lpstr>
      <vt:lpstr>PowerPoint Presentation</vt:lpstr>
      <vt:lpstr>HOW TO HAVE A DISCUSSION ABOUT BIOENERGY</vt:lpstr>
      <vt:lpstr>CONCERNS REGARDING THE MYTH THAT BIOMASS IS CARBON NEUTRAL</vt:lpstr>
      <vt:lpstr>CONCERN AROUND C02 AND N20</vt:lpstr>
      <vt:lpstr>CONCERN REGARDING EMISSIONS AND HEALTH</vt:lpstr>
      <vt:lpstr>CONCERN REGARDING WOOD SUPPLY AND SUSTAINABILITY</vt:lpstr>
      <vt:lpstr>LESSONS I LEARNED: HOW TO HAVE A BALANCED DISCUSSION</vt:lpstr>
      <vt:lpstr>CHALLENGE</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Maureen</dc:creator>
  <cp:lastModifiedBy>Scott, Maureen</cp:lastModifiedBy>
  <cp:revision>199</cp:revision>
  <dcterms:created xsi:type="dcterms:W3CDTF">2019-03-12T23:01:38Z</dcterms:created>
  <dcterms:modified xsi:type="dcterms:W3CDTF">2019-04-23T18:05:38Z</dcterms:modified>
</cp:coreProperties>
</file>